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81" r:id="rId2"/>
    <p:sldId id="564" r:id="rId3"/>
    <p:sldId id="504" r:id="rId4"/>
    <p:sldId id="505" r:id="rId5"/>
    <p:sldId id="506" r:id="rId6"/>
    <p:sldId id="507" r:id="rId7"/>
    <p:sldId id="508" r:id="rId8"/>
    <p:sldId id="509" r:id="rId9"/>
    <p:sldId id="474" r:id="rId10"/>
    <p:sldId id="472" r:id="rId11"/>
    <p:sldId id="511" r:id="rId12"/>
    <p:sldId id="487" r:id="rId13"/>
    <p:sldId id="486" r:id="rId14"/>
    <p:sldId id="527" r:id="rId15"/>
    <p:sldId id="557" r:id="rId16"/>
    <p:sldId id="558" r:id="rId17"/>
    <p:sldId id="603" r:id="rId18"/>
    <p:sldId id="560" r:id="rId19"/>
    <p:sldId id="561" r:id="rId20"/>
    <p:sldId id="488" r:id="rId21"/>
    <p:sldId id="490" r:id="rId22"/>
    <p:sldId id="619" r:id="rId23"/>
    <p:sldId id="625" r:id="rId24"/>
    <p:sldId id="622" r:id="rId25"/>
    <p:sldId id="623" r:id="rId26"/>
    <p:sldId id="624" r:id="rId27"/>
    <p:sldId id="606" r:id="rId28"/>
    <p:sldId id="626" r:id="rId29"/>
    <p:sldId id="609" r:id="rId30"/>
    <p:sldId id="627" r:id="rId31"/>
    <p:sldId id="628" r:id="rId32"/>
    <p:sldId id="629" r:id="rId33"/>
    <p:sldId id="630" r:id="rId34"/>
    <p:sldId id="631" r:id="rId35"/>
    <p:sldId id="633" r:id="rId36"/>
    <p:sldId id="570" r:id="rId37"/>
    <p:sldId id="604" r:id="rId38"/>
    <p:sldId id="605" r:id="rId39"/>
    <p:sldId id="571" r:id="rId40"/>
    <p:sldId id="572" r:id="rId41"/>
    <p:sldId id="577" r:id="rId42"/>
    <p:sldId id="578" r:id="rId43"/>
    <p:sldId id="579" r:id="rId44"/>
    <p:sldId id="580" r:id="rId45"/>
    <p:sldId id="568" r:id="rId46"/>
    <p:sldId id="581" r:id="rId47"/>
    <p:sldId id="582" r:id="rId48"/>
    <p:sldId id="583" r:id="rId49"/>
    <p:sldId id="584" r:id="rId50"/>
    <p:sldId id="585" r:id="rId51"/>
    <p:sldId id="586" r:id="rId52"/>
    <p:sldId id="595" r:id="rId53"/>
    <p:sldId id="596" r:id="rId54"/>
    <p:sldId id="597" r:id="rId55"/>
    <p:sldId id="598" r:id="rId56"/>
    <p:sldId id="634" r:id="rId57"/>
    <p:sldId id="599" r:id="rId58"/>
    <p:sldId id="600" r:id="rId59"/>
    <p:sldId id="601" r:id="rId60"/>
    <p:sldId id="602" r:id="rId61"/>
  </p:sldIdLst>
  <p:sldSz cx="12192000" cy="6858000"/>
  <p:notesSz cx="6858000" cy="9144000"/>
  <p:embeddedFontLst>
    <p:embeddedFont>
      <p:font typeface="배스킨라빈스 R" panose="020B0600000101010101" charset="-127"/>
      <p:regular r:id="rId63"/>
    </p:embeddedFont>
    <p:embeddedFont>
      <p:font typeface="Lucida Sans Unicode" panose="020B0602030504020204" pitchFamily="34" charset="0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웰컴체 Regular" panose="02020603020101020101" pitchFamily="18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5B0713-82E8-4FE9-AD38-ECDC298A2D48}">
          <p14:sldIdLst>
            <p14:sldId id="281"/>
          </p14:sldIdLst>
        </p14:section>
        <p14:section name="들어가기" id="{DB8C8521-1AE6-4903-9E71-31626B258654}">
          <p14:sldIdLst>
            <p14:sldId id="564"/>
            <p14:sldId id="504"/>
            <p14:sldId id="505"/>
            <p14:sldId id="506"/>
            <p14:sldId id="507"/>
            <p14:sldId id="508"/>
            <p14:sldId id="509"/>
            <p14:sldId id="474"/>
          </p14:sldIdLst>
        </p14:section>
        <p14:section name="데이터분석" id="{037EAEAB-C227-4552-B0F3-50A3AD97FF6C}">
          <p14:sldIdLst>
            <p14:sldId id="472"/>
            <p14:sldId id="511"/>
            <p14:sldId id="487"/>
            <p14:sldId id="486"/>
          </p14:sldIdLst>
        </p14:section>
        <p14:section name="데이터 분석 과정" id="{02B53AA5-DE7A-47CF-BF43-9A5AE5140E21}">
          <p14:sldIdLst>
            <p14:sldId id="527"/>
            <p14:sldId id="557"/>
            <p14:sldId id="558"/>
            <p14:sldId id="603"/>
            <p14:sldId id="560"/>
            <p14:sldId id="561"/>
            <p14:sldId id="488"/>
            <p14:sldId id="490"/>
          </p14:sldIdLst>
        </p14:section>
        <p14:section name="데이터 분석 예시" id="{4263C6EA-5819-44A7-991C-61DE9BAE7D9D}">
          <p14:sldIdLst>
            <p14:sldId id="619"/>
            <p14:sldId id="625"/>
            <p14:sldId id="622"/>
            <p14:sldId id="623"/>
            <p14:sldId id="624"/>
            <p14:sldId id="606"/>
            <p14:sldId id="626"/>
            <p14:sldId id="609"/>
            <p14:sldId id="627"/>
            <p14:sldId id="628"/>
            <p14:sldId id="629"/>
            <p14:sldId id="630"/>
            <p14:sldId id="631"/>
            <p14:sldId id="633"/>
          </p14:sldIdLst>
        </p14:section>
        <p14:section name="통계값 분석" id="{61EBF018-2C76-45DF-9605-99E583383717}">
          <p14:sldIdLst>
            <p14:sldId id="570"/>
            <p14:sldId id="604"/>
            <p14:sldId id="605"/>
            <p14:sldId id="571"/>
            <p14:sldId id="572"/>
            <p14:sldId id="577"/>
            <p14:sldId id="578"/>
            <p14:sldId id="579"/>
            <p14:sldId id="580"/>
            <p14:sldId id="568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도전하기" id="{96715D75-6CB9-467C-B612-EBA5A99F5D8F}">
          <p14:sldIdLst>
            <p14:sldId id="595"/>
            <p14:sldId id="596"/>
            <p14:sldId id="597"/>
            <p14:sldId id="598"/>
            <p14:sldId id="634"/>
            <p14:sldId id="599"/>
            <p14:sldId id="600"/>
            <p14:sldId id="601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8CBAD"/>
    <a:srgbClr val="FFE699"/>
    <a:srgbClr val="E2F0D9"/>
    <a:srgbClr val="ADF7B6"/>
    <a:srgbClr val="FFEE93"/>
    <a:srgbClr val="FFC09F"/>
    <a:srgbClr val="71CCE0"/>
    <a:srgbClr val="FCF5C7"/>
    <a:srgbClr val="EC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431" autoAdjust="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FE2C-C811-40AF-BF1C-BE0E9B900CE6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ED2EB-BB62-49A5-A34D-90AA1208B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68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5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3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6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86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1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8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85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27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3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9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44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68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98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65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68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24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29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8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52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6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37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03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86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0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47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04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6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06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50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0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3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4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EC583-B12A-40C6-9009-8D0BF4412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94944-A8D3-40C5-92E5-B9DC19385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665CE-A9FD-4C10-97E2-41397403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EB058-39A3-495B-A4E5-B2D50512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A3414-4FFC-4F1E-A03F-4CF2566D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C0996-BD8C-4935-97BF-A2935A6D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0B9C13-5EAD-4EBE-ADAA-B268D4D5F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CFB86-97DB-435A-A8E6-5C018C6A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A6FBD-2876-41DA-996B-2DF00A1D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45617-D2AE-4405-AE02-FBF63613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2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8CE560-DDD7-4CF8-87C4-25DD97A6E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7C1F5-E941-46DE-B0AD-E641FE189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E4727-BAE7-41B5-82CA-B41847E2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ACCB9-2210-416B-9FAC-29E5BE79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1D05C-1F02-4835-9C4A-22EAEDA2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6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FB8DF-59E8-4518-8304-5F6067D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A7F6-632D-4D4B-9DAA-8EE60F43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E20E1-ECA0-45D6-B195-075E18C8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BFCB9-29BB-4BA0-81C5-FD3D6006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1C549-E8C6-4DB7-9583-DB0EC086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5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111F9-CCE5-4FB9-BDA1-79F37E4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686CB-A74B-49D9-BEE0-B8D875273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C75F-45F5-46E4-8AE3-E90A2EB7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FDA66-27DF-4DCA-99B8-4A85E184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38B5C-EC6E-40AA-901D-D9E4BEA4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2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38A9C-87FE-4621-84AE-8B2403EC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546D2-1B08-40F4-912D-B3E6BB237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2F61A-1848-4D11-9F46-2C555F67A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7C068-DF11-4AF1-9226-D2192B3F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193A82-834C-4B54-AC5A-1DACD598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016493-1CD1-464E-9B56-568CACCB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1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E75D-1B40-4824-B3AF-9E7A04AC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1B55E-3C29-496D-8AEC-4F6D5088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875B0-9656-483D-A335-71F03B93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221432-0DDA-4708-9062-FB67B69B2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9B6B70-591E-43DD-9342-75CD9068B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86498-828E-4625-8953-BF95267B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6F5DF0-248F-4D48-AB48-28859470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E13CFC-D842-43FA-A9A7-D63B211B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9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CE2AF-FE45-4A83-8943-DD70175B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8C8CE-9A2B-4405-B79A-B9FBE120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A8DF1-0E79-48FF-95FF-8F0051F8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7A2593-4A02-4683-8BCC-C66D7186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2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11A020-14F2-4070-B43E-82E94EC5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866D29-7299-46E8-8ABD-A6AE3F05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158AD-C3A8-4D99-B256-B1C8051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4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B77D-AAF9-44A5-BFC5-1B72D043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D278F-0B6E-4235-96C8-77CFB5B33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12994F-59F8-4340-B5EC-ECEF18B23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A6F87-33EA-4FFD-B11B-ED19459B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899C5-7B51-49A4-AAEA-F177344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AC2A7-9403-4F63-BBA4-9B5812A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6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4703-96F9-47BB-BBD8-EEA5BFB7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732EB-9C15-4BE8-9FCE-EA9E27874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F31CC8-BF92-4E9F-A0F5-D39F142F8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F3C0C-4930-422B-91D0-D814462E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A66AD4-90EC-4BC8-8D96-04A4376F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9F30A-D8A6-4992-A241-C2AE5D27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8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072FA-AEFD-4480-A9F6-F1F85B8B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32F1FA-2DA6-4CD4-B71F-9DCD9A79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7C39F-51D9-479F-A90C-15229BECC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95E74-6665-4022-A1D5-64CD800AE777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D0BC7-9E64-4BD3-97F4-FEE608C71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6B096-34DB-4548-9D25-3F58F9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7.jpg"/><Relationship Id="rId5" Type="http://schemas.openxmlformats.org/officeDocument/2006/relationships/image" Target="../media/image29.png"/><Relationship Id="rId10" Type="http://schemas.openxmlformats.org/officeDocument/2006/relationships/image" Target="../media/image46.jpg"/><Relationship Id="rId4" Type="http://schemas.openxmlformats.org/officeDocument/2006/relationships/image" Target="../media/image28.png"/><Relationship Id="rId9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0AA234-54B4-4FDE-8038-37246769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C2D89-C787-48E3-98ED-F3755C894B00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 {Chapter Cover}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89E3-F058-4ED3-B6FE-C488D11E58FB}"/>
              </a:ext>
            </a:extLst>
          </p:cNvPr>
          <p:cNvSpPr txBox="1"/>
          <p:nvPr/>
        </p:nvSpPr>
        <p:spPr>
          <a:xfrm>
            <a:off x="4186089" y="3178518"/>
            <a:ext cx="55650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8362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300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분석이란 통계적인 기법을 사용하여 데이터를 분석하는 과정을 말합니다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분석에는 데이터가 필수이므로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수집하는 과정도 포함됩니다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또한 통계적인 기법으로 얻어낸 숫자들을 해석하여 결론에 도달하는 과정도 거치게 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</a:t>
            </a:r>
            <a:r>
              <a:rPr lang="en-US" altLang="ko-KR" b="1" dirty="0"/>
              <a:t>(Data Analysis)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25305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 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9146555" y="104856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85195" y="1787671"/>
            <a:ext cx="3600000" cy="44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40" name="굽은 화살표 39"/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굽은 화살표 40"/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0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분석의 목적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65028" y="2683233"/>
            <a:ext cx="4858623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분석의 목적은 크게 두 가지를 꼽을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데이터의 의미 해석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데이터가 나타내는 의미나 데이터 간에 관계를 파악합니다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예측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데이터의 패턴을 파악하여 미래의 사건을 짐작할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분석의 목적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해결할 문제에 필요한 데이터를 찾아내기 위해서 데이터의 의미를 파악하는 것이 중요합니다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8020740" y="1602421"/>
            <a:ext cx="3672496" cy="2374859"/>
            <a:chOff x="8020740" y="1602421"/>
            <a:chExt cx="3672496" cy="2374859"/>
          </a:xfrm>
        </p:grpSpPr>
        <p:sp>
          <p:nvSpPr>
            <p:cNvPr id="15" name="직사각형 14"/>
            <p:cNvSpPr/>
            <p:nvPr/>
          </p:nvSpPr>
          <p:spPr>
            <a:xfrm>
              <a:off x="8020740" y="1602421"/>
              <a:ext cx="3672496" cy="237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8128157" y="2534313"/>
              <a:ext cx="2056960" cy="1339643"/>
              <a:chOff x="9368606" y="3677955"/>
              <a:chExt cx="2056960" cy="1339643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606" y="3864993"/>
                <a:ext cx="1704604" cy="115260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662441" y="3677955"/>
                <a:ext cx="763125" cy="1332000"/>
              </a:xfrm>
              <a:prstGeom prst="rect">
                <a:avLst/>
              </a:prstGeom>
            </p:spPr>
          </p:pic>
        </p:grpSp>
        <p:sp>
          <p:nvSpPr>
            <p:cNvPr id="9" name="타원형 설명선 8"/>
            <p:cNvSpPr/>
            <p:nvPr/>
          </p:nvSpPr>
          <p:spPr>
            <a:xfrm>
              <a:off x="8078937" y="1626200"/>
              <a:ext cx="2015812" cy="828900"/>
            </a:xfrm>
            <a:prstGeom prst="wedgeEllipseCallout">
              <a:avLst>
                <a:gd name="adj1" fmla="val 22632"/>
                <a:gd name="adj2" fmla="val 661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영화 감독 정보가 영화를 선택하는데 영향을 줄까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0152092" y="2841941"/>
              <a:ext cx="571204" cy="468000"/>
              <a:chOff x="10152092" y="2841941"/>
              <a:chExt cx="571204" cy="468000"/>
            </a:xfrm>
          </p:grpSpPr>
          <p:sp>
            <p:nvSpPr>
              <p:cNvPr id="19" name="오른쪽 화살표 18"/>
              <p:cNvSpPr/>
              <p:nvPr/>
            </p:nvSpPr>
            <p:spPr>
              <a:xfrm>
                <a:off x="10183296" y="2841941"/>
                <a:ext cx="540000" cy="468000"/>
              </a:xfrm>
              <a:prstGeom prst="rightArrow">
                <a:avLst/>
              </a:prstGeom>
              <a:solidFill>
                <a:srgbClr val="DDEF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152092" y="2947327"/>
                <a:ext cx="4507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웰컴체 Regular" panose="02020603020101020101" pitchFamily="18" charset="-127"/>
                    <a:ea typeface="웰컴체 Regular" panose="02020603020101020101" pitchFamily="18" charset="-127"/>
                  </a:rPr>
                  <a:t>해석</a:t>
                </a: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6144" r="24379" b="5229"/>
            <a:stretch/>
          </p:blipFill>
          <p:spPr>
            <a:xfrm>
              <a:off x="10739722" y="2511358"/>
              <a:ext cx="675823" cy="1332000"/>
            </a:xfrm>
            <a:prstGeom prst="rect">
              <a:avLst/>
            </a:prstGeom>
          </p:spPr>
        </p:pic>
        <p:sp>
          <p:nvSpPr>
            <p:cNvPr id="22" name="타원형 설명선 21"/>
            <p:cNvSpPr/>
            <p:nvPr/>
          </p:nvSpPr>
          <p:spPr>
            <a:xfrm>
              <a:off x="10739722" y="1841387"/>
              <a:ext cx="895317" cy="495438"/>
            </a:xfrm>
            <a:prstGeom prst="wedgeEllipseCallout">
              <a:avLst>
                <a:gd name="adj1" fmla="val 3093"/>
                <a:gd name="adj2" fmla="val 76225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맞아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!!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15697" r="21778" b="24729"/>
            <a:stretch/>
          </p:blipFill>
          <p:spPr>
            <a:xfrm rot="19956808">
              <a:off x="10561045" y="2223239"/>
              <a:ext cx="396854" cy="420665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7967306" y="3949600"/>
            <a:ext cx="3672496" cy="2374859"/>
            <a:chOff x="8020740" y="1602421"/>
            <a:chExt cx="3672496" cy="2374859"/>
          </a:xfrm>
        </p:grpSpPr>
        <p:sp>
          <p:nvSpPr>
            <p:cNvPr id="62" name="직사각형 61"/>
            <p:cNvSpPr/>
            <p:nvPr/>
          </p:nvSpPr>
          <p:spPr>
            <a:xfrm>
              <a:off x="8020740" y="1602421"/>
              <a:ext cx="3672496" cy="237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8128157" y="2534313"/>
              <a:ext cx="2056960" cy="1339643"/>
              <a:chOff x="9368606" y="3677955"/>
              <a:chExt cx="2056960" cy="1339643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606" y="3864993"/>
                <a:ext cx="1704604" cy="1152605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662441" y="3677955"/>
                <a:ext cx="763125" cy="1332000"/>
              </a:xfrm>
              <a:prstGeom prst="rect">
                <a:avLst/>
              </a:prstGeom>
            </p:spPr>
          </p:pic>
        </p:grpSp>
        <p:sp>
          <p:nvSpPr>
            <p:cNvPr id="64" name="타원형 설명선 63"/>
            <p:cNvSpPr/>
            <p:nvPr/>
          </p:nvSpPr>
          <p:spPr>
            <a:xfrm>
              <a:off x="8078937" y="1626200"/>
              <a:ext cx="2015812" cy="828900"/>
            </a:xfrm>
            <a:prstGeom prst="wedgeEllipseCallout">
              <a:avLst>
                <a:gd name="adj1" fmla="val 22632"/>
                <a:gd name="adj2" fmla="val 661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스파이더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 맨을 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시청한 사용자가 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토르를 시청할까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?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0152092" y="2841941"/>
              <a:ext cx="571204" cy="468000"/>
              <a:chOff x="10152092" y="2841941"/>
              <a:chExt cx="571204" cy="468000"/>
            </a:xfrm>
          </p:grpSpPr>
          <p:sp>
            <p:nvSpPr>
              <p:cNvPr id="69" name="오른쪽 화살표 68"/>
              <p:cNvSpPr/>
              <p:nvPr/>
            </p:nvSpPr>
            <p:spPr>
              <a:xfrm>
                <a:off x="10183296" y="2841941"/>
                <a:ext cx="540000" cy="468000"/>
              </a:xfrm>
              <a:prstGeom prst="rightArrow">
                <a:avLst/>
              </a:prstGeom>
              <a:solidFill>
                <a:srgbClr val="DDEF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152092" y="2947327"/>
                <a:ext cx="4555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웰컴체 Regular" panose="02020603020101020101" pitchFamily="18" charset="-127"/>
                    <a:ea typeface="웰컴체 Regular" panose="02020603020101020101" pitchFamily="18" charset="-127"/>
                  </a:rPr>
                  <a:t>예측</a:t>
                </a:r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6144" r="24379" b="5229"/>
            <a:stretch/>
          </p:blipFill>
          <p:spPr>
            <a:xfrm>
              <a:off x="10739722" y="2511358"/>
              <a:ext cx="675823" cy="1332000"/>
            </a:xfrm>
            <a:prstGeom prst="rect">
              <a:avLst/>
            </a:prstGeom>
          </p:spPr>
        </p:pic>
        <p:sp>
          <p:nvSpPr>
            <p:cNvPr id="67" name="타원형 설명선 66"/>
            <p:cNvSpPr/>
            <p:nvPr/>
          </p:nvSpPr>
          <p:spPr>
            <a:xfrm>
              <a:off x="10739722" y="1841387"/>
              <a:ext cx="895317" cy="495438"/>
            </a:xfrm>
            <a:prstGeom prst="wedgeEllipseCallout">
              <a:avLst>
                <a:gd name="adj1" fmla="val 3093"/>
                <a:gd name="adj2" fmla="val 76225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맞아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!!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15697" r="21778" b="24729"/>
            <a:stretch/>
          </p:blipFill>
          <p:spPr>
            <a:xfrm rot="19956808">
              <a:off x="10561045" y="2223239"/>
              <a:ext cx="396854" cy="42066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924239" y="4776330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4140" y="160072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1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분석 사례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사례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적용하고 있는 분야를 살펴봅시다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1883397334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247" r="34191" b="36993"/>
          <a:stretch/>
        </p:blipFill>
        <p:spPr>
          <a:xfrm>
            <a:off x="3047999" y="2274858"/>
            <a:ext cx="2814919" cy="1694322"/>
          </a:xfrm>
          <a:prstGeom prst="roundRect">
            <a:avLst>
              <a:gd name="adj" fmla="val 6644"/>
            </a:avLst>
          </a:prstGeom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76" y="2305160"/>
            <a:ext cx="2329628" cy="1664020"/>
          </a:xfrm>
          <a:prstGeom prst="roundRect">
            <a:avLst>
              <a:gd name="adj" fmla="val 6989"/>
            </a:avLst>
          </a:prstGeom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17918" r="14016" b="4725"/>
          <a:stretch/>
        </p:blipFill>
        <p:spPr>
          <a:xfrm>
            <a:off x="7487920" y="4329565"/>
            <a:ext cx="2279321" cy="1627550"/>
          </a:xfrm>
          <a:prstGeom prst="roundRect">
            <a:avLst>
              <a:gd name="adj" fmla="val 6644"/>
            </a:avLst>
          </a:prstGeom>
          <a:effectLst/>
        </p:spPr>
      </p:pic>
      <p:grpSp>
        <p:nvGrpSpPr>
          <p:cNvPr id="4" name="그룹 3"/>
          <p:cNvGrpSpPr/>
          <p:nvPr/>
        </p:nvGrpSpPr>
        <p:grpSpPr>
          <a:xfrm>
            <a:off x="3117003" y="4305123"/>
            <a:ext cx="2814919" cy="1694322"/>
            <a:chOff x="3047999" y="4365459"/>
            <a:chExt cx="3169920" cy="190800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3047999" y="4365459"/>
              <a:ext cx="3169920" cy="1908000"/>
            </a:xfrm>
            <a:prstGeom prst="roundRect">
              <a:avLst>
                <a:gd name="adj" fmla="val 6581"/>
              </a:avLst>
            </a:prstGeom>
            <a:solidFill>
              <a:srgbClr val="E6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221241" y="4459669"/>
              <a:ext cx="2823436" cy="1719580"/>
              <a:chOff x="3463752" y="4672092"/>
              <a:chExt cx="2823436" cy="171958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1" b="9544"/>
              <a:stretch/>
            </p:blipFill>
            <p:spPr>
              <a:xfrm>
                <a:off x="4513471" y="4921684"/>
                <a:ext cx="1773717" cy="1469988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16" t="48148" r="24239" b="37000"/>
              <a:stretch/>
            </p:blipFill>
            <p:spPr>
              <a:xfrm>
                <a:off x="3463752" y="4672092"/>
                <a:ext cx="1558509" cy="478646"/>
              </a:xfrm>
              <a:prstGeom prst="rect">
                <a:avLst/>
              </a:prstGeom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7947037" y="5950284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부동산 시세 예측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25627" y="59571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약물 상호작용 분석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15959" y="396209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기상 예측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73010" y="3967785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판매 분석 및 예측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1775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기상 예측이나 교통량 예측과 같은 공공 분야</a:t>
            </a:r>
            <a:r>
              <a:rPr lang="en-US" altLang="ko-KR" sz="1200" dirty="0"/>
              <a:t>, </a:t>
            </a:r>
            <a:r>
              <a:rPr lang="ko-KR" altLang="en-US" sz="1200" dirty="0"/>
              <a:t>판매 분석이나 신약 분석과 같은 산업 분야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주식이나 부동산 시세 예측과 같은 경제 분야 등 다양한 분야에서 데이터 분석을 적용하고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87389" y="231324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00773" y="236074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image12.png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91641" y="44204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00773" y="430512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9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잘못된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672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데이터 분석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0"/>
            <a:ext cx="9074256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데이터 분석은 아래의 그림에 표시된 단계들을 거쳐 진행됩니다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각 단계를 클릭하여 어떤 활동을 하는지 알아봅시다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86762" y="251644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7774" y="2612100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2" y="3066718"/>
            <a:ext cx="759421" cy="72000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034520" y="2506687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447" y="260234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수집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10" y="3056963"/>
            <a:ext cx="759421" cy="720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7284520" y="2506687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56731" y="2602345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0" y="3056032"/>
            <a:ext cx="720000" cy="7200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7284520" y="450919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88315" y="4606736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탐색적 데이터 분석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20" y="4914513"/>
            <a:ext cx="828000" cy="828000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9551139" y="450919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65216" y="4606736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72" y="5012057"/>
            <a:ext cx="720000" cy="720000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4524282" y="3049134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6776041" y="3058889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7873191" y="4079974"/>
            <a:ext cx="460800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9026277" y="5051639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 과정의 각 단계의 이름은 약속된 규격이 있는 것이 아니므로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자료에서는 다른 이름으로 부르기도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단계의 이름과 함께 단계의 의미를 이해하도록 노력해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806802" y="2169943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해결해야 할 문제를 정의합니다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4599" y="2169944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문제를 해결하는데 필요한 데이터를 수집합니다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75591" y="2172326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수집한 데이터를 활용할 수 있는 형태로 정리합니다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314289" y="4170025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통계 기법이나 그래프를 활용하여 데이터에서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의미있는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정보를 찾아냅니다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574428" y="4308863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찾아낸 정보를 통해 문제 해결을 위한 의사 결정을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11">
            <a:extLst>
              <a:ext uri="{FF2B5EF4-FFF2-40B4-BE49-F238E27FC236}">
                <a16:creationId xmlns:a16="http://schemas.microsoft.com/office/drawing/2014/main" id="{15F3B32B-241A-42FB-A962-E090B2AC4D6A}"/>
              </a:ext>
            </a:extLst>
          </p:cNvPr>
          <p:cNvSpPr/>
          <p:nvPr/>
        </p:nvSpPr>
        <p:spPr>
          <a:xfrm>
            <a:off x="8887533" y="0"/>
            <a:ext cx="3303038" cy="6135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ko-KR" altLang="en-US" sz="1400" dirty="0">
                <a:solidFill>
                  <a:srgbClr val="FF0000"/>
                </a:solidFill>
              </a:rPr>
              <a:t>팝업 창은 각 버튼 위쪽에 오도록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lvl="1"/>
            <a:r>
              <a:rPr lang="ko-KR" altLang="en-US" sz="1400" dirty="0">
                <a:solidFill>
                  <a:srgbClr val="FF0000"/>
                </a:solidFill>
              </a:rPr>
              <a:t>배치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78513" y="365968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img_39.png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36376" y="369094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460256" y="374767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87403" y="58797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809549" y="58797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img_10.png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9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95728" y="1376658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  <a:r>
              <a:rPr lang="en-US" altLang="ko-KR" b="1" dirty="0"/>
              <a:t>(Identifying Problems)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65029" y="2683233"/>
            <a:ext cx="4564530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문제 상황을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해결해야 할 문제를 정의하는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정의를 위해 다음과 같은 사항을 생각해 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현재 발생한 문제가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문제를 해결하기 위해 알아야 할 정보가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필요한 데이터는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분석의 최종 목표는 무엇인가</a:t>
            </a:r>
            <a:r>
              <a:rPr lang="en-US" altLang="ko-KR" sz="1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38033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데이터를 수집하기 전에 데이터 분석을 수행하는 이유를 먼저 생각하는 것이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 분석의 목표가 명확해야 필요한 데이터를 수집할 수 있기 때문이에요</a:t>
            </a:r>
            <a:r>
              <a:rPr lang="en-US" altLang="ko-KR" sz="1200" dirty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38650" y="2506955"/>
            <a:ext cx="3744858" cy="358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329491" y="187928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4027" r="77840" b="75684"/>
          <a:stretch/>
        </p:blipFill>
        <p:spPr>
          <a:xfrm>
            <a:off x="9511364" y="4949685"/>
            <a:ext cx="887504" cy="109008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8002851" y="4044608"/>
            <a:ext cx="1946969" cy="756000"/>
          </a:xfrm>
          <a:prstGeom prst="wedgeRoundRectCallout">
            <a:avLst>
              <a:gd name="adj1" fmla="val 33274"/>
              <a:gd name="adj2" fmla="val 86930"/>
              <a:gd name="adj3" fmla="val 16667"/>
            </a:avLst>
          </a:prstGeom>
          <a:solidFill>
            <a:srgbClr val="D3F0F5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공유 자전거 대여소 마다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자전거를 몇 대 준비해야 할까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2" t="28070" r="5488" b="51641"/>
          <a:stretch/>
        </p:blipFill>
        <p:spPr>
          <a:xfrm>
            <a:off x="10084655" y="3951104"/>
            <a:ext cx="748511" cy="91936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 flipH="1">
            <a:off x="9620655" y="2816357"/>
            <a:ext cx="1937938" cy="972000"/>
          </a:xfrm>
          <a:prstGeom prst="wedgeRoundRectCallout">
            <a:avLst>
              <a:gd name="adj1" fmla="val -8702"/>
              <a:gd name="adj2" fmla="val 80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우리 회사에서 판매하는 과일 중 마케팅에 집중할 과일은 무엇일까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4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</a:t>
            </a:r>
            <a:r>
              <a:rPr lang="en-US" altLang="ko-KR" b="1" dirty="0"/>
              <a:t>(Collecting Data)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97962" y="2511469"/>
            <a:ext cx="4819823" cy="300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정의한 문제를 해결하기 위해 필요한 데이터를 수집하는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다음과 같은 방법으로 데이터를 수집할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 만족도 조사와 같은 설문 조사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</a:t>
            </a:r>
            <a:r>
              <a:rPr lang="en-US" altLang="ko-KR" sz="1400" dirty="0"/>
              <a:t> ,</a:t>
            </a:r>
            <a:r>
              <a:rPr lang="ko-KR" altLang="en-US" sz="1400" dirty="0"/>
              <a:t> 판매</a:t>
            </a:r>
            <a:r>
              <a:rPr lang="en-US" altLang="ko-KR" sz="1400" dirty="0"/>
              <a:t>, </a:t>
            </a:r>
            <a:r>
              <a:rPr lang="ko-KR" altLang="en-US" sz="1400" dirty="0"/>
              <a:t>매출 정보 등을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사용자의 웹사이트</a:t>
            </a:r>
            <a:r>
              <a:rPr lang="en-US" altLang="ko-KR" sz="1400" dirty="0"/>
              <a:t> </a:t>
            </a:r>
            <a:r>
              <a:rPr lang="ko-KR" altLang="en-US" sz="1400" dirty="0"/>
              <a:t>활동을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SNS</a:t>
            </a:r>
            <a:r>
              <a:rPr lang="ko-KR" altLang="en-US" sz="1400" dirty="0"/>
              <a:t>의 사용 후기 수집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기상</a:t>
            </a:r>
            <a:r>
              <a:rPr lang="en-US" altLang="ko-KR" sz="1400" dirty="0"/>
              <a:t>, </a:t>
            </a:r>
            <a:r>
              <a:rPr lang="ko-KR" altLang="en-US" sz="1400" dirty="0"/>
              <a:t>교통량</a:t>
            </a:r>
            <a:r>
              <a:rPr lang="en-US" altLang="ko-KR" sz="1400" dirty="0"/>
              <a:t>, </a:t>
            </a:r>
            <a:r>
              <a:rPr lang="ko-KR" altLang="en-US" sz="1400" dirty="0"/>
              <a:t>국가 통계 등 공개된 공공 데이터 수집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06926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분석에서는 일반적으로 컴퓨터를 이용하여 대용량 데이터를 다루게 되므로</a:t>
            </a:r>
            <a:r>
              <a:rPr lang="en-US" altLang="ko-KR" sz="12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수집한 결과는 데이터가 저장된 파일이나 데이터베이스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 저장 시스템</a:t>
            </a:r>
            <a:r>
              <a:rPr lang="en-US" altLang="ko-KR" sz="1200" dirty="0"/>
              <a:t>)</a:t>
            </a:r>
            <a:r>
              <a:rPr lang="ko-KR" altLang="en-US" sz="1200" dirty="0"/>
              <a:t>가 됩니다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505745" y="2486624"/>
            <a:ext cx="2931460" cy="294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664707" y="4394508"/>
            <a:ext cx="1306768" cy="958262"/>
            <a:chOff x="8618395" y="4366072"/>
            <a:chExt cx="1306768" cy="9582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8" t="21838" r="22784" b="20670"/>
            <a:stretch/>
          </p:blipFill>
          <p:spPr>
            <a:xfrm>
              <a:off x="8873841" y="4366072"/>
              <a:ext cx="672587" cy="6508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18395" y="5016557"/>
              <a:ext cx="1306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공공 데이터 수집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26150" y="2578696"/>
            <a:ext cx="951864" cy="1271378"/>
            <a:chOff x="8861057" y="2611102"/>
            <a:chExt cx="951864" cy="127137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057" y="2611102"/>
              <a:ext cx="951864" cy="9518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875070" y="3574703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설문 조사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987358" y="2834911"/>
            <a:ext cx="1377812" cy="2024817"/>
            <a:chOff x="9896519" y="2773715"/>
            <a:chExt cx="1377812" cy="202481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96519" y="2773715"/>
              <a:ext cx="1377812" cy="1717040"/>
              <a:chOff x="9531103" y="2583796"/>
              <a:chExt cx="1377812" cy="171704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59" t="10011" r="26076" b="10366"/>
              <a:stretch/>
            </p:blipFill>
            <p:spPr>
              <a:xfrm>
                <a:off x="9531103" y="2583796"/>
                <a:ext cx="1371600" cy="171704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0657278" y="3524700"/>
                <a:ext cx="249682" cy="762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764915" y="3236382"/>
                <a:ext cx="144000" cy="36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962965" y="4490755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시스템 개발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217946" y="200880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전처리</a:t>
            </a:r>
            <a:r>
              <a:rPr lang="en-US" altLang="ko-KR" b="1" dirty="0"/>
              <a:t>(Preprocessing Data)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04906" y="2360000"/>
            <a:ext cx="3939168" cy="332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데이터에는 오류가 있을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값이 비어 있기도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잘못된 데이터가 입력되어 있기도 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이렇게 오류가 있는 데이터를 올바르게 수정하는 과정을 </a:t>
            </a:r>
            <a:r>
              <a:rPr lang="ko-KR" altLang="en-US" sz="1400" dirty="0" err="1"/>
              <a:t>전처리라고</a:t>
            </a:r>
            <a:r>
              <a:rPr lang="ko-KR" altLang="en-US" sz="1400" dirty="0"/>
              <a:t>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오류를 수정하기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채워 넣거나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변경하는 작업이 필요합니다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02070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표에서 빈칸은 데이터가 누락되어 없는 상황이고</a:t>
            </a:r>
            <a:r>
              <a:rPr lang="en-US" altLang="ko-KR" sz="1200" dirty="0"/>
              <a:t>, "</a:t>
            </a:r>
            <a:r>
              <a:rPr lang="ko-KR" altLang="en-US" sz="1200" dirty="0"/>
              <a:t>여아</a:t>
            </a:r>
            <a:r>
              <a:rPr lang="en-US" altLang="ko-KR" sz="1200" dirty="0"/>
              <a:t>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여자</a:t>
            </a:r>
            <a:r>
              <a:rPr lang="en-US" altLang="ko-KR" sz="1200" dirty="0"/>
              <a:t>"</a:t>
            </a:r>
            <a:r>
              <a:rPr lang="ko-KR" altLang="en-US" sz="1200" dirty="0"/>
              <a:t>를 잘못 입력한 상황입니다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데이터를 분석하기에 앞서 수정한다는 의미로 전</a:t>
            </a:r>
            <a:r>
              <a:rPr lang="en-US" altLang="ko-KR" sz="1200" dirty="0"/>
              <a:t>(</a:t>
            </a:r>
            <a:r>
              <a:rPr lang="ko-KR" altLang="en-US" sz="1200" dirty="0"/>
              <a:t>前</a:t>
            </a:r>
            <a:r>
              <a:rPr lang="en-US" altLang="ko-KR" sz="1200" dirty="0"/>
              <a:t>)</a:t>
            </a:r>
            <a:r>
              <a:rPr lang="ko-KR" altLang="en-US" sz="1200" dirty="0"/>
              <a:t>처리라고 해요</a:t>
            </a:r>
            <a:r>
              <a:rPr lang="en-US" altLang="ko-KR" sz="1200" dirty="0"/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577" y="2115801"/>
            <a:ext cx="4356000" cy="37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845809"/>
              </p:ext>
            </p:extLst>
          </p:nvPr>
        </p:nvGraphicFramePr>
        <p:xfrm>
          <a:off x="7694490" y="2478871"/>
          <a:ext cx="2449916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15564421"/>
                    </a:ext>
                  </a:extLst>
                </a:gridCol>
                <a:gridCol w="649916">
                  <a:extLst>
                    <a:ext uri="{9D8B030D-6E8A-4147-A177-3AD203B41FA5}">
                      <a16:colId xmlns:a16="http://schemas.microsoft.com/office/drawing/2014/main" val="208331538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5172711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19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13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64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698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771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08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955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94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5452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83902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9169874" y="3809085"/>
            <a:ext cx="792000" cy="252000"/>
          </a:xfrm>
          <a:prstGeom prst="roundRect">
            <a:avLst/>
          </a:prstGeom>
          <a:noFill/>
          <a:ln w="19050">
            <a:solidFill>
              <a:srgbClr val="3DBC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438338" y="4456894"/>
            <a:ext cx="468000" cy="252000"/>
          </a:xfrm>
          <a:prstGeom prst="roundRect">
            <a:avLst/>
          </a:prstGeom>
          <a:noFill/>
          <a:ln w="19050">
            <a:solidFill>
              <a:srgbClr val="3DBC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flipH="1">
            <a:off x="10232065" y="3842333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50737" y="3750419"/>
            <a:ext cx="10082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없는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(Missing Data)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41535" y="4424720"/>
            <a:ext cx="9778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잘못된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(Wrong Data)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오른쪽 화살표 29"/>
          <p:cNvSpPr/>
          <p:nvPr/>
        </p:nvSpPr>
        <p:spPr>
          <a:xfrm flipH="1">
            <a:off x="10230619" y="4516271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180904" y="189248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54AEE-0EE9-6EAB-8AE3-72A155888085}"/>
              </a:ext>
            </a:extLst>
          </p:cNvPr>
          <p:cNvSpPr txBox="1"/>
          <p:nvPr/>
        </p:nvSpPr>
        <p:spPr>
          <a:xfrm>
            <a:off x="8338199" y="215809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308162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p.13 </a:t>
            </a:r>
            <a:r>
              <a:rPr lang="ko-KR" altLang="en-US" dirty="0">
                <a:solidFill>
                  <a:schemeClr val="tx1"/>
                </a:solidFill>
              </a:rPr>
              <a:t>탐색적 데이터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60198" y="1448624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5125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</a:t>
            </a:r>
            <a:r>
              <a:rPr lang="en-US" altLang="ko-KR" b="1" dirty="0"/>
              <a:t>(Exploratory Data Analysis)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15297" y="2047775"/>
            <a:ext cx="4146000" cy="328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탐색적 데이터 분석은 다양한 각도에서 데이터의 특성을 관찰하고 이해하는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통계 기법이나 그래프를 사용하여 데이터의 패턴이나 데이터들 간에 관계를 분석합니다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다음의 목표를 위해 데이터를 분석합니다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현재 상황 파악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문제 원인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미래 상황 예측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32243" y="6231405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표의 데이터를 과일 판매 회사에서 사과와 파인애플 중 무엇을 더 선호하는지 설문 조사하여 수집한 데이터라고 생각해 봅시다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설문 응답자들이 사과와 파인애플 중 어느 과일을 더 선호하는지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과일 선호도는 어떤지 분석할 수 있어요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95D5D9-3717-4555-3518-AD1E098568E8}"/>
              </a:ext>
            </a:extLst>
          </p:cNvPr>
          <p:cNvSpPr/>
          <p:nvPr/>
        </p:nvSpPr>
        <p:spPr>
          <a:xfrm>
            <a:off x="10293961" y="10063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1AA113-A74F-B754-7090-6CAE6D58031D}"/>
              </a:ext>
            </a:extLst>
          </p:cNvPr>
          <p:cNvSpPr/>
          <p:nvPr/>
        </p:nvSpPr>
        <p:spPr>
          <a:xfrm>
            <a:off x="7169283" y="1544780"/>
            <a:ext cx="4572000" cy="457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CC312AB-15B7-557F-D00B-0328264D7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10222"/>
              </p:ext>
            </p:extLst>
          </p:nvPr>
        </p:nvGraphicFramePr>
        <p:xfrm>
          <a:off x="7716375" y="2110995"/>
          <a:ext cx="2376000" cy="252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1556442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8331538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5172711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19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131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64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38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698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771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08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955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944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5452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83902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C5EADB-127A-FD9C-79F7-2CD97D2F879B}"/>
              </a:ext>
            </a:extLst>
          </p:cNvPr>
          <p:cNvGrpSpPr/>
          <p:nvPr/>
        </p:nvGrpSpPr>
        <p:grpSpPr>
          <a:xfrm>
            <a:off x="8492234" y="4725846"/>
            <a:ext cx="2921066" cy="1227750"/>
            <a:chOff x="8492234" y="4976293"/>
            <a:chExt cx="2921066" cy="12277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74EF8A-CD91-86FC-C8C4-CC83DD160E69}"/>
                </a:ext>
              </a:extLst>
            </p:cNvPr>
            <p:cNvSpPr/>
            <p:nvPr/>
          </p:nvSpPr>
          <p:spPr>
            <a:xfrm>
              <a:off x="8720894" y="5186152"/>
              <a:ext cx="252000" cy="792000"/>
            </a:xfrm>
            <a:prstGeom prst="rect">
              <a:avLst/>
            </a:prstGeom>
            <a:solidFill>
              <a:srgbClr val="7AD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8DB3EB9-DAEC-47EC-E903-C4A57AFB1F72}"/>
                </a:ext>
              </a:extLst>
            </p:cNvPr>
            <p:cNvGrpSpPr/>
            <p:nvPr/>
          </p:nvGrpSpPr>
          <p:grpSpPr>
            <a:xfrm>
              <a:off x="8492234" y="4981974"/>
              <a:ext cx="1131500" cy="1000994"/>
              <a:chOff x="7148944" y="5245331"/>
              <a:chExt cx="856211" cy="856211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A754BB6-8B0A-0F0D-1080-560229815D40}"/>
                  </a:ext>
                </a:extLst>
              </p:cNvPr>
              <p:cNvCxnSpPr/>
              <p:nvPr/>
            </p:nvCxnSpPr>
            <p:spPr>
              <a:xfrm>
                <a:off x="7148945" y="5245331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681AE7E-4EB9-D5E1-6C34-9733F30689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77050" y="5672052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7EB7F3-430D-0814-49C0-0FF7BC2FC8A1}"/>
                </a:ext>
              </a:extLst>
            </p:cNvPr>
            <p:cNvSpPr/>
            <p:nvPr/>
          </p:nvSpPr>
          <p:spPr>
            <a:xfrm>
              <a:off x="9106741" y="5582152"/>
              <a:ext cx="252000" cy="396000"/>
            </a:xfrm>
            <a:prstGeom prst="rect">
              <a:avLst/>
            </a:prstGeom>
            <a:solidFill>
              <a:srgbClr val="FAB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5966EF-B1C6-028B-4AEE-A21B2683225A}"/>
                </a:ext>
              </a:extLst>
            </p:cNvPr>
            <p:cNvSpPr txBox="1"/>
            <p:nvPr/>
          </p:nvSpPr>
          <p:spPr>
            <a:xfrm>
              <a:off x="8642649" y="5957822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사과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0D2A0A-94D7-17B6-4527-FB70BE7B66B2}"/>
                </a:ext>
              </a:extLst>
            </p:cNvPr>
            <p:cNvSpPr txBox="1"/>
            <p:nvPr/>
          </p:nvSpPr>
          <p:spPr>
            <a:xfrm>
              <a:off x="8953594" y="5952141"/>
              <a:ext cx="628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파인애플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224679-3E33-87F6-5A48-DE0FC1BD132C}"/>
                </a:ext>
              </a:extLst>
            </p:cNvPr>
            <p:cNvSpPr/>
            <p:nvPr/>
          </p:nvSpPr>
          <p:spPr>
            <a:xfrm>
              <a:off x="10030548" y="5180471"/>
              <a:ext cx="252000" cy="792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09266EA-8CCC-5472-3F30-4CA315826BB3}"/>
                </a:ext>
              </a:extLst>
            </p:cNvPr>
            <p:cNvGrpSpPr/>
            <p:nvPr/>
          </p:nvGrpSpPr>
          <p:grpSpPr>
            <a:xfrm>
              <a:off x="9801888" y="4976293"/>
              <a:ext cx="1131500" cy="1000994"/>
              <a:chOff x="7148944" y="5245331"/>
              <a:chExt cx="856211" cy="856211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B03E540-6CA9-F447-C7E0-2521887721E6}"/>
                  </a:ext>
                </a:extLst>
              </p:cNvPr>
              <p:cNvCxnSpPr/>
              <p:nvPr/>
            </p:nvCxnSpPr>
            <p:spPr>
              <a:xfrm>
                <a:off x="7148945" y="5245331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FE44D6A-FC63-A1FF-8838-C3EC5DBB93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77050" y="5672052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8F8FC0-3A08-D119-6178-D396FDA18ABD}"/>
                </a:ext>
              </a:extLst>
            </p:cNvPr>
            <p:cNvSpPr/>
            <p:nvPr/>
          </p:nvSpPr>
          <p:spPr>
            <a:xfrm>
              <a:off x="10374830" y="5576471"/>
              <a:ext cx="252000" cy="396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E80403-D944-1575-D1EA-AF66634C9E07}"/>
                </a:ext>
              </a:extLst>
            </p:cNvPr>
            <p:cNvSpPr txBox="1"/>
            <p:nvPr/>
          </p:nvSpPr>
          <p:spPr>
            <a:xfrm>
              <a:off x="9952303" y="5952141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사과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95A2CC-3137-5FFB-2CCC-34A909570894}"/>
                </a:ext>
              </a:extLst>
            </p:cNvPr>
            <p:cNvSpPr txBox="1"/>
            <p:nvPr/>
          </p:nvSpPr>
          <p:spPr>
            <a:xfrm>
              <a:off x="10221683" y="5946460"/>
              <a:ext cx="628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파인애플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630718-D189-4011-628A-0037E65D1216}"/>
                </a:ext>
              </a:extLst>
            </p:cNvPr>
            <p:cNvSpPr/>
            <p:nvPr/>
          </p:nvSpPr>
          <p:spPr>
            <a:xfrm>
              <a:off x="10030548" y="5180471"/>
              <a:ext cx="252000" cy="396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94376C-B0E6-D8BE-ACD7-D7A01BE05216}"/>
                </a:ext>
              </a:extLst>
            </p:cNvPr>
            <p:cNvSpPr/>
            <p:nvPr/>
          </p:nvSpPr>
          <p:spPr>
            <a:xfrm>
              <a:off x="10374830" y="5463583"/>
              <a:ext cx="252000" cy="360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7B216A-E53E-381D-D0A3-E676494C27BC}"/>
                </a:ext>
              </a:extLst>
            </p:cNvPr>
            <p:cNvSpPr txBox="1"/>
            <p:nvPr/>
          </p:nvSpPr>
          <p:spPr>
            <a:xfrm>
              <a:off x="11009022" y="5647625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남자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003784-4601-ECD6-B78E-ED95FC6F20C4}"/>
                </a:ext>
              </a:extLst>
            </p:cNvPr>
            <p:cNvSpPr/>
            <p:nvPr/>
          </p:nvSpPr>
          <p:spPr>
            <a:xfrm>
              <a:off x="10933388" y="5724593"/>
              <a:ext cx="72000" cy="72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7CEE09-51BA-F020-8910-C35B10572346}"/>
                </a:ext>
              </a:extLst>
            </p:cNvPr>
            <p:cNvSpPr txBox="1"/>
            <p:nvPr/>
          </p:nvSpPr>
          <p:spPr>
            <a:xfrm>
              <a:off x="11002586" y="5452531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여자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BC4E4-218C-EEDE-B7C5-DA0531F69ECC}"/>
                </a:ext>
              </a:extLst>
            </p:cNvPr>
            <p:cNvSpPr/>
            <p:nvPr/>
          </p:nvSpPr>
          <p:spPr>
            <a:xfrm>
              <a:off x="10926952" y="5529499"/>
              <a:ext cx="72000" cy="72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D598AE-B6D3-0ADA-F46D-BF23437477EE}"/>
              </a:ext>
            </a:extLst>
          </p:cNvPr>
          <p:cNvSpPr txBox="1"/>
          <p:nvPr/>
        </p:nvSpPr>
        <p:spPr>
          <a:xfrm>
            <a:off x="8246182" y="1783730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전처리된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</a:t>
            </a:r>
          </a:p>
        </p:txBody>
      </p:sp>
      <p:sp>
        <p:nvSpPr>
          <p:cNvPr id="48" name="굽은 화살표 47"/>
          <p:cNvSpPr/>
          <p:nvPr/>
        </p:nvSpPr>
        <p:spPr>
          <a:xfrm rot="5400000">
            <a:off x="10184934" y="4353528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4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p.14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85136" y="1441351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5125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  <a:r>
              <a:rPr lang="en-US" altLang="ko-KR" b="1" dirty="0"/>
              <a:t>(Problem Solving)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79284" y="2510409"/>
            <a:ext cx="4160502" cy="203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데이터를 분석한 결과를 종합하여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 방안과 목표 달성을 위한 다음 행동을 결정하는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정의 단계에서 명시한 문제를 해결할 방안을 논의하고</a:t>
            </a:r>
            <a:r>
              <a:rPr lang="en-US" altLang="ko-KR" sz="1400" dirty="0"/>
              <a:t>,</a:t>
            </a:r>
            <a:r>
              <a:rPr lang="ko-KR" altLang="en-US" sz="1400" dirty="0"/>
              <a:t> 실행할 행동들을 결정하게 됩니다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0880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과일 판매 회사는</a:t>
            </a:r>
            <a:r>
              <a:rPr lang="en-US" altLang="ko-KR" sz="1200" dirty="0"/>
              <a:t> </a:t>
            </a:r>
            <a:r>
              <a:rPr lang="ko-KR" altLang="en-US" sz="1200" dirty="0"/>
              <a:t>사과와 파인애플 중 사과를 더 선호한다는 사실을 바탕으로 사과 마케팅에 집중하기로 결정하고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사과 마케팅에 대한 실행 계획을 세우게 됩니다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5C0DA-683B-5A08-6E15-906BC67877DC}"/>
              </a:ext>
            </a:extLst>
          </p:cNvPr>
          <p:cNvSpPr/>
          <p:nvPr/>
        </p:nvSpPr>
        <p:spPr>
          <a:xfrm>
            <a:off x="8030096" y="2527034"/>
            <a:ext cx="2880000" cy="30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굽은 화살표 11"/>
          <p:cNvSpPr/>
          <p:nvPr/>
        </p:nvSpPr>
        <p:spPr>
          <a:xfrm rot="5400000">
            <a:off x="9740812" y="3429000"/>
            <a:ext cx="648000" cy="648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2" y="2733976"/>
            <a:ext cx="1234440" cy="1234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85800" y="4023526"/>
            <a:ext cx="1476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데이터의 의미 파악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03" y="4100351"/>
            <a:ext cx="1150272" cy="1150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78639" y="5250623"/>
            <a:ext cx="828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의사 결정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54937-5D6C-B3BD-056C-AF73B94AD97B}"/>
              </a:ext>
            </a:extLst>
          </p:cNvPr>
          <p:cNvSpPr/>
          <p:nvPr/>
        </p:nvSpPr>
        <p:spPr>
          <a:xfrm>
            <a:off x="9815315" y="161543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움직이는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</a:t>
            </a:r>
            <a:r>
              <a:rPr lang="ko-KR" altLang="en-US" dirty="0">
                <a:solidFill>
                  <a:schemeClr val="tx1"/>
                </a:solidFill>
              </a:rPr>
              <a:t>들어가기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193277" y="1809962"/>
            <a:ext cx="4858871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안녕하세요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여러분</a:t>
            </a:r>
            <a:r>
              <a:rPr lang="en-US" altLang="ko-KR" sz="1200" dirty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저는 앞으로 여러분과 데이터 분석 학습을 함께 할 </a:t>
            </a:r>
            <a:r>
              <a:rPr lang="ko-KR" altLang="en-US" sz="1200" dirty="0" err="1">
                <a:latin typeface="+mn-ea"/>
              </a:rPr>
              <a:t>큐봇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cubot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이라고 해요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여러분은 아마도 인공지능의 원리를 알고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인공지능을 개발하는데 필요한 배경지식을 쌓고 싶을 거예요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그런데 인공지능을 이해하기 위해서는 데이터 분석에 대해 먼저 </a:t>
            </a: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이해할 필요가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 이유가 무엇일까요</a:t>
            </a:r>
            <a:r>
              <a:rPr lang="en-US" altLang="ko-KR" sz="12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다음 페이지에 소개하고 있는 인공지능 사례를 보면서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 이유를 알아보기로 해요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오른쪽 아래에 있는 </a:t>
            </a:r>
            <a:r>
              <a:rPr lang="en-US" altLang="ko-KR" sz="1200" dirty="0">
                <a:latin typeface="+mn-ea"/>
              </a:rPr>
              <a:t>[&gt;] </a:t>
            </a:r>
            <a:r>
              <a:rPr lang="ko-KR" altLang="en-US" sz="1200" dirty="0">
                <a:latin typeface="+mn-ea"/>
              </a:rPr>
              <a:t>버튼을 눌러 다음 페이지로 이동해 봅시다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5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설명에 알맞은 데이터 분석 과정을 빈칸에 넣어봅시다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p.15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955147"/>
            <a:ext cx="38221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 확인하기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3163021" y="2525408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>
            <a:spLocks noChangeAspect="1"/>
          </p:cNvSpPr>
          <p:nvPr/>
        </p:nvSpPr>
        <p:spPr>
          <a:xfrm>
            <a:off x="4335110" y="3372819"/>
            <a:ext cx="1244160" cy="972000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76200">
            <a:solidFill>
              <a:srgbClr val="DDEFF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189389" y="5210011"/>
            <a:ext cx="1152000" cy="900000"/>
            <a:chOff x="3417159" y="4738801"/>
            <a:chExt cx="1152000" cy="9000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17159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51159" y="4834458"/>
              <a:ext cx="684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문제 정의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159" y="5096068"/>
              <a:ext cx="504000" cy="47783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016979" y="5210011"/>
            <a:ext cx="1152000" cy="900000"/>
            <a:chOff x="4864782" y="4738801"/>
            <a:chExt cx="1152000" cy="900000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864782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26782" y="4834458"/>
              <a:ext cx="828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782" y="5077508"/>
              <a:ext cx="504000" cy="47783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603184" y="5210011"/>
            <a:ext cx="1152000" cy="900000"/>
            <a:chOff x="6312405" y="4738801"/>
            <a:chExt cx="1152000" cy="90000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31240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0405" y="4833125"/>
              <a:ext cx="936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데이터 전처리</a:t>
              </a: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405" y="5051346"/>
              <a:ext cx="504000" cy="504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9430775" y="5210011"/>
            <a:ext cx="1152000" cy="900000"/>
            <a:chOff x="9199385" y="4738801"/>
            <a:chExt cx="1152000" cy="9000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919938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415385" y="4802487"/>
              <a:ext cx="72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의사 결정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385" y="5031644"/>
              <a:ext cx="504000" cy="504000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3241040" y="2639477"/>
            <a:ext cx="7630159" cy="2194939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45" y="2861221"/>
            <a:ext cx="145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수집한 데이터를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분석할 수 있는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형태로 변환합니다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0" name="모서리가 둥근 직사각형 49"/>
          <p:cNvSpPr>
            <a:spLocks noChangeAspect="1"/>
          </p:cNvSpPr>
          <p:nvPr/>
        </p:nvSpPr>
        <p:spPr>
          <a:xfrm>
            <a:off x="4304101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96979" y="2861221"/>
            <a:ext cx="1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다양한 관점으로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데이터를 분석합니다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3" name="모서리가 둥근 직사각형 52"/>
          <p:cNvSpPr>
            <a:spLocks noChangeAspect="1"/>
          </p:cNvSpPr>
          <p:nvPr/>
        </p:nvSpPr>
        <p:spPr>
          <a:xfrm>
            <a:off x="6511024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15534" y="2861221"/>
            <a:ext cx="159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분석 결과와 문제의 해결책을 도출하여 정리합니다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모서리가 둥근 직사각형 54"/>
          <p:cNvSpPr>
            <a:spLocks noChangeAspect="1"/>
          </p:cNvSpPr>
          <p:nvPr/>
        </p:nvSpPr>
        <p:spPr>
          <a:xfrm>
            <a:off x="8585146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05959" y="5195502"/>
            <a:ext cx="1188000" cy="900000"/>
            <a:chOff x="7754482" y="4738801"/>
            <a:chExt cx="1188000" cy="90000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5589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4482" y="4846998"/>
              <a:ext cx="1188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탐색적 데이터 분석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745" y="5065219"/>
              <a:ext cx="504000" cy="504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5961709"/>
            <a:ext cx="9000000" cy="887615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오류가 있는 데이터를 분석할 수 있는 형태로 변환하는 단계를 데이터 </a:t>
            </a:r>
            <a:r>
              <a:rPr lang="ko-KR" altLang="en-US" sz="1200" dirty="0" err="1"/>
              <a:t>전처리라고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다양한 관점으로 데이터를 분석하는 단계를 탐색적 데이터 분석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문제를 어떻게 해결할지 정하는 단계를 의사 결정이라고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175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14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다음의 탐색적 데이터 분석에 대한 설명 중 잘못된 설명을 찾아봅시다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p.16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 확인하기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6902" y="3084945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통계 방법과는 다른 데이터 분석에 특화된 방법을 적용한다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96902" y="375335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분포를 알아내는 과정이 포함된다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96902" y="4409342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의미를 쉽게 알 수 있게 그래프를 그릴 수도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96902" y="506532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가설을 세우고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가설을 검증하는 과정이라고 할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2868657" y="31707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탐색적 데이터 분석에서는 통계학에서 사용되는 기본적인 통계 기법을 활용합니다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537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p.17 </a:t>
            </a:r>
            <a:r>
              <a:rPr lang="ko-KR" altLang="en-US" dirty="0">
                <a:solidFill>
                  <a:schemeClr val="tx1"/>
                </a:solidFill>
              </a:rPr>
              <a:t>데이터 분석 예제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간단한 데이터 분석 과정과 방법에 대해 알아보았습니다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데이터 분석 방법을 실제 데이터에 어떻게 활용하는지 예제를 통해서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예제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073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2598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탐색적 데이터 분석에는 데이터 시각화 뿐만 아니라 </a:t>
            </a:r>
            <a:r>
              <a:rPr lang="ko-KR" altLang="en-US" sz="1200" dirty="0" err="1"/>
              <a:t>통계값을</a:t>
            </a:r>
            <a:r>
              <a:rPr lang="ko-KR" altLang="en-US" sz="1200" dirty="0"/>
              <a:t> 활용한 분석 방법도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A981289-8DE5-46FC-AEAE-01AC19A7C2E2}"/>
              </a:ext>
            </a:extLst>
          </p:cNvPr>
          <p:cNvSpPr/>
          <p:nvPr/>
        </p:nvSpPr>
        <p:spPr>
          <a:xfrm>
            <a:off x="2598006" y="2460974"/>
            <a:ext cx="4377829" cy="3616989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D42F047-6CD7-4771-A7A6-7DA118744413}"/>
              </a:ext>
            </a:extLst>
          </p:cNvPr>
          <p:cNvSpPr/>
          <p:nvPr/>
        </p:nvSpPr>
        <p:spPr>
          <a:xfrm>
            <a:off x="7098384" y="2460974"/>
            <a:ext cx="4387282" cy="3616989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7409E6B-8845-4F1D-85DE-A97E329D9515}"/>
              </a:ext>
            </a:extLst>
          </p:cNvPr>
          <p:cNvSpPr/>
          <p:nvPr/>
        </p:nvSpPr>
        <p:spPr>
          <a:xfrm>
            <a:off x="3708669" y="2601643"/>
            <a:ext cx="2165955" cy="425744"/>
          </a:xfrm>
          <a:prstGeom prst="roundRect">
            <a:avLst/>
          </a:prstGeom>
          <a:solidFill>
            <a:srgbClr val="71CC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 과정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CEED57-9E4A-4E7C-9E93-1B2C7C9A0691}"/>
              </a:ext>
            </a:extLst>
          </p:cNvPr>
          <p:cNvSpPr/>
          <p:nvPr/>
        </p:nvSpPr>
        <p:spPr>
          <a:xfrm>
            <a:off x="8138180" y="2601642"/>
            <a:ext cx="2288504" cy="425745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탐색적 데이터 분석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C3028C0-5259-44AE-A4F5-5CD64C55E1D1}"/>
              </a:ext>
            </a:extLst>
          </p:cNvPr>
          <p:cNvSpPr/>
          <p:nvPr/>
        </p:nvSpPr>
        <p:spPr>
          <a:xfrm>
            <a:off x="7420239" y="3258114"/>
            <a:ext cx="3734168" cy="2602580"/>
          </a:xfrm>
          <a:prstGeom prst="roundRect">
            <a:avLst/>
          </a:prstGeom>
          <a:solidFill>
            <a:schemeClr val="bg1"/>
          </a:solid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3CC971C-1102-4FB7-BFD5-66708F318B6F}"/>
              </a:ext>
            </a:extLst>
          </p:cNvPr>
          <p:cNvSpPr/>
          <p:nvPr/>
        </p:nvSpPr>
        <p:spPr>
          <a:xfrm>
            <a:off x="8588534" y="3114482"/>
            <a:ext cx="1387796" cy="3502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시각화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650C4-5ACB-42E7-A02B-A0004B1DE998}"/>
              </a:ext>
            </a:extLst>
          </p:cNvPr>
          <p:cNvSpPr txBox="1"/>
          <p:nvPr/>
        </p:nvSpPr>
        <p:spPr>
          <a:xfrm>
            <a:off x="10012526" y="1124601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163006424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EA27AE-ACA3-470D-9104-54C9F92E8AA7}"/>
              </a:ext>
            </a:extLst>
          </p:cNvPr>
          <p:cNvSpPr txBox="1"/>
          <p:nvPr/>
        </p:nvSpPr>
        <p:spPr>
          <a:xfrm>
            <a:off x="7956867" y="443566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막대 그래프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7EE5FE-4A38-420A-BDE1-0A0068AA586E}"/>
              </a:ext>
            </a:extLst>
          </p:cNvPr>
          <p:cNvSpPr txBox="1"/>
          <p:nvPr/>
        </p:nvSpPr>
        <p:spPr>
          <a:xfrm>
            <a:off x="9733732" y="444519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 그래프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E86805-8DF3-4A87-A60D-DD9564FEDE22}"/>
              </a:ext>
            </a:extLst>
          </p:cNvPr>
          <p:cNvSpPr txBox="1"/>
          <p:nvPr/>
        </p:nvSpPr>
        <p:spPr>
          <a:xfrm>
            <a:off x="7875320" y="554411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꺾은선 그래프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6B20C0-0454-4C59-86BB-084824DD4C50}"/>
              </a:ext>
            </a:extLst>
          </p:cNvPr>
          <p:cNvSpPr txBox="1"/>
          <p:nvPr/>
        </p:nvSpPr>
        <p:spPr>
          <a:xfrm>
            <a:off x="9576290" y="554180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산점도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그래프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837ABAD-97B7-443E-94B5-91D767BB3C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14" y="3419296"/>
            <a:ext cx="759421" cy="72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72A2F87-E7B1-48EC-B6E7-0ED99C4A62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8" y="3418792"/>
            <a:ext cx="759421" cy="72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E7717DA-C5B5-49CE-ABF9-2CCDAEA492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1" y="3419296"/>
            <a:ext cx="720000" cy="72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88EA311-DBC0-4D1A-A7DF-173900306AB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24" y="4851725"/>
            <a:ext cx="720000" cy="7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5CEA96B-EB88-4F1E-BCF8-F0907B288B18}"/>
              </a:ext>
            </a:extLst>
          </p:cNvPr>
          <p:cNvSpPr txBox="1"/>
          <p:nvPr/>
        </p:nvSpPr>
        <p:spPr>
          <a:xfrm>
            <a:off x="2810301" y="4137950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FC7BFC-4DA0-4D8C-96CB-8FF9386FA53C}"/>
              </a:ext>
            </a:extLst>
          </p:cNvPr>
          <p:cNvSpPr txBox="1"/>
          <p:nvPr/>
        </p:nvSpPr>
        <p:spPr>
          <a:xfrm>
            <a:off x="4134790" y="413795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수집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72A828-9AA5-4793-9767-95DC04D682A8}"/>
              </a:ext>
            </a:extLst>
          </p:cNvPr>
          <p:cNvSpPr txBox="1"/>
          <p:nvPr/>
        </p:nvSpPr>
        <p:spPr>
          <a:xfrm>
            <a:off x="5495609" y="4137950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전처리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CD6C62-8DC4-4E21-82EF-59E4298666DA}"/>
              </a:ext>
            </a:extLst>
          </p:cNvPr>
          <p:cNvSpPr txBox="1"/>
          <p:nvPr/>
        </p:nvSpPr>
        <p:spPr>
          <a:xfrm>
            <a:off x="5000701" y="553225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B9860F2-046D-4B96-A665-3EA511BCD5A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61" y="4784613"/>
            <a:ext cx="828000" cy="828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FE1B7EF-B637-432D-AEB1-CD0324642F44}"/>
              </a:ext>
            </a:extLst>
          </p:cNvPr>
          <p:cNvSpPr txBox="1"/>
          <p:nvPr/>
        </p:nvSpPr>
        <p:spPr>
          <a:xfrm>
            <a:off x="3158110" y="5532253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탐색적 데이터 분석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E34136-EA68-4B46-9AAB-094EA1C16AA6}"/>
              </a:ext>
            </a:extLst>
          </p:cNvPr>
          <p:cNvSpPr/>
          <p:nvPr/>
        </p:nvSpPr>
        <p:spPr>
          <a:xfrm>
            <a:off x="8016468" y="3671306"/>
            <a:ext cx="812971" cy="70743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6356C18-EC5C-42C5-A40F-BA1F9E5A2E05}"/>
              </a:ext>
            </a:extLst>
          </p:cNvPr>
          <p:cNvSpPr/>
          <p:nvPr/>
        </p:nvSpPr>
        <p:spPr>
          <a:xfrm>
            <a:off x="9733732" y="3671306"/>
            <a:ext cx="812971" cy="70743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C8D1D6-E8D2-40A7-AD7B-F6FA1A87F31F}"/>
              </a:ext>
            </a:extLst>
          </p:cNvPr>
          <p:cNvSpPr/>
          <p:nvPr/>
        </p:nvSpPr>
        <p:spPr>
          <a:xfrm>
            <a:off x="9733731" y="4806490"/>
            <a:ext cx="812971" cy="70743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37CA32-3219-4990-AD2F-6B9EB039B570}"/>
              </a:ext>
            </a:extLst>
          </p:cNvPr>
          <p:cNvSpPr/>
          <p:nvPr/>
        </p:nvSpPr>
        <p:spPr>
          <a:xfrm>
            <a:off x="8016467" y="4806491"/>
            <a:ext cx="812971" cy="70743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p.37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분석을 시작하기 전에 어떠한 주제의 데이터를 분석할 것인지 설명해주는 것이 좋습니다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개요</a:t>
            </a:r>
            <a:r>
              <a:rPr lang="en-US" altLang="ko-KR" sz="1400" dirty="0"/>
              <a:t>” </a:t>
            </a:r>
            <a:r>
              <a:rPr lang="ko-KR" altLang="en-US" sz="1400" dirty="0"/>
              <a:t>단계에서는 데이터의 주제에 대해서 다음과 같이 간단히 설명합니다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234217"/>
            <a:ext cx="902304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가장 좋아하는 게임은 가장 많이 나타난 데이터가 무엇인지 찾아서 알 수 있어요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가장 많이 나타난 데이터를 </a:t>
            </a:r>
            <a:r>
              <a:rPr lang="ko-KR" altLang="en-US" sz="1200" dirty="0" err="1"/>
              <a:t>최빈값이라고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46C7F-B080-4603-A13A-13BED502F1ED}"/>
              </a:ext>
            </a:extLst>
          </p:cNvPr>
          <p:cNvSpPr/>
          <p:nvPr/>
        </p:nvSpPr>
        <p:spPr>
          <a:xfrm>
            <a:off x="9151426" y="761454"/>
            <a:ext cx="2165955" cy="72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정의 앞서서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650C4-5ACB-42E7-A02B-A0004B1DE998}"/>
              </a:ext>
            </a:extLst>
          </p:cNvPr>
          <p:cNvSpPr txBox="1"/>
          <p:nvPr/>
        </p:nvSpPr>
        <p:spPr>
          <a:xfrm>
            <a:off x="7359099" y="836243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797215093</a:t>
            </a:r>
            <a:endParaRPr lang="ko-KR" altLang="en-US" sz="1400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967A00-3D29-4294-8821-A9848B3B478A}"/>
              </a:ext>
            </a:extLst>
          </p:cNvPr>
          <p:cNvSpPr txBox="1"/>
          <p:nvPr/>
        </p:nvSpPr>
        <p:spPr>
          <a:xfrm>
            <a:off x="2752180" y="3020620"/>
            <a:ext cx="5123494" cy="227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애플리케이션은 다른 말로 </a:t>
            </a:r>
            <a:r>
              <a:rPr lang="en-US" altLang="ko-KR" sz="1200" dirty="0"/>
              <a:t>‘</a:t>
            </a:r>
            <a:r>
              <a:rPr lang="ko-KR" altLang="en-US" sz="1200" dirty="0"/>
              <a:t>앱</a:t>
            </a:r>
            <a:r>
              <a:rPr lang="en-US" altLang="ko-KR" sz="1200" dirty="0"/>
              <a:t>’</a:t>
            </a:r>
            <a:r>
              <a:rPr lang="ko-KR" altLang="en-US" sz="1200" dirty="0"/>
              <a:t>이라고도 부르는 컴퓨터</a:t>
            </a:r>
            <a:r>
              <a:rPr lang="en-US" altLang="ko-KR" sz="1200" dirty="0"/>
              <a:t>, </a:t>
            </a:r>
            <a:r>
              <a:rPr lang="ko-KR" altLang="en-US" sz="1200" dirty="0"/>
              <a:t>스마트폰</a:t>
            </a:r>
            <a:r>
              <a:rPr lang="en-US" altLang="ko-KR" sz="1200" dirty="0"/>
              <a:t> </a:t>
            </a:r>
            <a:r>
              <a:rPr lang="ko-KR" altLang="en-US" sz="1200" dirty="0"/>
              <a:t>등 다양한 전자기기에서 사용되는 프로그램을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여러분이 자주 사용하는 메신저</a:t>
            </a:r>
            <a:r>
              <a:rPr lang="en-US" altLang="ko-KR" sz="1200" dirty="0"/>
              <a:t>, </a:t>
            </a:r>
            <a:r>
              <a:rPr lang="ko-KR" altLang="en-US" sz="1200" dirty="0"/>
              <a:t>유튜브</a:t>
            </a:r>
            <a:r>
              <a:rPr lang="en-US" altLang="ko-KR" sz="1200" dirty="0"/>
              <a:t>, </a:t>
            </a:r>
            <a:r>
              <a:rPr lang="ko-KR" altLang="en-US" sz="1200" dirty="0"/>
              <a:t>게임</a:t>
            </a:r>
            <a:r>
              <a:rPr lang="en-US" altLang="ko-KR" sz="1200" dirty="0"/>
              <a:t> </a:t>
            </a:r>
            <a:r>
              <a:rPr lang="ko-KR" altLang="en-US" sz="1200" dirty="0"/>
              <a:t>등도 앱이라고 할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이번 프로젝트에서는 애플</a:t>
            </a:r>
            <a:r>
              <a:rPr lang="en-US" altLang="ko-KR" sz="1200" dirty="0"/>
              <a:t>(Apple Inc.)</a:t>
            </a:r>
            <a:r>
              <a:rPr lang="ko-KR" altLang="en-US" sz="1200" dirty="0"/>
              <a:t>사에서 만들고 있는 아이폰</a:t>
            </a:r>
            <a:r>
              <a:rPr lang="en-US" altLang="ko-KR" sz="1200" dirty="0"/>
              <a:t>(iPhone)</a:t>
            </a:r>
            <a:r>
              <a:rPr lang="ko-KR" altLang="en-US" sz="1200" dirty="0"/>
              <a:t>의 </a:t>
            </a:r>
            <a:r>
              <a:rPr lang="en-US" altLang="ko-KR" sz="1200" dirty="0"/>
              <a:t>‘</a:t>
            </a:r>
            <a:r>
              <a:rPr lang="ko-KR" altLang="en-US" sz="1200" dirty="0"/>
              <a:t>앱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’</a:t>
            </a:r>
            <a:r>
              <a:rPr lang="ko-KR" altLang="en-US" sz="1200" dirty="0"/>
              <a:t>를 사용하여 다양한 관점에서 분석해봅시다</a:t>
            </a:r>
            <a:r>
              <a:rPr lang="en-US" altLang="ko-KR" sz="1200" dirty="0"/>
              <a:t>..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280E5B-046E-4B8E-89AA-1E3C4397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7" y="2591088"/>
            <a:ext cx="2433573" cy="2835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898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p.18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이번 예제에서는 </a:t>
            </a:r>
            <a:r>
              <a:rPr lang="en-US" altLang="ko-KR" sz="1400" dirty="0"/>
              <a:t>“</a:t>
            </a:r>
            <a:r>
              <a:rPr lang="ko-KR" altLang="en-US" sz="1400" dirty="0" err="1"/>
              <a:t>넷플릭스</a:t>
            </a:r>
            <a:r>
              <a:rPr lang="en-US" altLang="ko-KR" sz="1400" dirty="0"/>
              <a:t>” </a:t>
            </a:r>
            <a:r>
              <a:rPr lang="ko-KR" altLang="en-US" sz="1400" dirty="0"/>
              <a:t>데이터를 분석하여 평소 궁금했던 점들을 해결해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넷플릭스는</a:t>
            </a:r>
            <a:r>
              <a:rPr lang="ko-KR" altLang="en-US" sz="1400" dirty="0"/>
              <a:t> 많은 사람들이 구독 시스템을 통하여 다양한 장르의 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쇼를 즐길 수 있는 서비스입니다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문제 정의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03889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“</a:t>
            </a:r>
            <a:r>
              <a:rPr lang="ko-KR" altLang="en-US" sz="1200" dirty="0"/>
              <a:t>가설</a:t>
            </a:r>
            <a:r>
              <a:rPr lang="en-US" altLang="ko-KR" sz="1200" dirty="0"/>
              <a:t>”</a:t>
            </a:r>
            <a:r>
              <a:rPr lang="ko-KR" altLang="en-US" sz="1200" dirty="0"/>
              <a:t>들이 사실인지 데이터 분석을 통해 확인한 뒤 이러한 분석 결과를 활용하여 </a:t>
            </a:r>
            <a:r>
              <a:rPr lang="en-US" altLang="ko-KR" sz="1200" dirty="0"/>
              <a:t>“</a:t>
            </a:r>
            <a:r>
              <a:rPr lang="ko-KR" altLang="en-US" sz="1200" dirty="0"/>
              <a:t>문제</a:t>
            </a:r>
            <a:r>
              <a:rPr lang="en-US" altLang="ko-KR" sz="1200" dirty="0"/>
              <a:t>“</a:t>
            </a:r>
            <a:r>
              <a:rPr lang="ko-KR" altLang="en-US" sz="1200" dirty="0"/>
              <a:t>를 해결하게 됩니다</a:t>
            </a:r>
            <a:r>
              <a:rPr lang="en-US" altLang="ko-KR" sz="1200" dirty="0"/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650C4-5ACB-42E7-A02B-A0004B1DE998}"/>
              </a:ext>
            </a:extLst>
          </p:cNvPr>
          <p:cNvSpPr txBox="1"/>
          <p:nvPr/>
        </p:nvSpPr>
        <p:spPr>
          <a:xfrm>
            <a:off x="10153552" y="1143029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2057373158</a:t>
            </a:r>
            <a:endParaRPr lang="ko-KR" altLang="en-US" sz="1400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F6E31-51BE-4AA8-9C99-D4AA9CC13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99" y="2924298"/>
            <a:ext cx="3958282" cy="2813019"/>
          </a:xfrm>
          <a:prstGeom prst="rect">
            <a:avLst/>
          </a:prstGeom>
        </p:spPr>
      </p:pic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F204D188-D90A-40A6-8461-C3FB9E95EDDA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33388-57B0-4A80-B686-3BE0E509443C}"/>
              </a:ext>
            </a:extLst>
          </p:cNvPr>
          <p:cNvSpPr txBox="1"/>
          <p:nvPr/>
        </p:nvSpPr>
        <p:spPr>
          <a:xfrm>
            <a:off x="2833345" y="4423503"/>
            <a:ext cx="4288317" cy="1198404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넷플릭스에는</a:t>
            </a:r>
            <a:r>
              <a:rPr lang="ko-KR" altLang="en-US" sz="1200" dirty="0"/>
              <a:t> </a:t>
            </a:r>
            <a:r>
              <a:rPr lang="en-US" altLang="ko-KR" sz="1200" dirty="0"/>
              <a:t>TV</a:t>
            </a:r>
            <a:r>
              <a:rPr lang="ko-KR" altLang="en-US" sz="1200" dirty="0"/>
              <a:t>쇼가 더 많이 제공되고 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넷플릭스에</a:t>
            </a:r>
            <a:r>
              <a:rPr lang="ko-KR" altLang="en-US" sz="1200" dirty="0"/>
              <a:t> 매년 추가되는 컨텐츠가 늘어나고 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8CF94-096C-404D-BCD5-2613EDD71978}"/>
              </a:ext>
            </a:extLst>
          </p:cNvPr>
          <p:cNvSpPr txBox="1"/>
          <p:nvPr/>
        </p:nvSpPr>
        <p:spPr>
          <a:xfrm>
            <a:off x="2821450" y="2916475"/>
            <a:ext cx="4288317" cy="982042"/>
          </a:xfrm>
          <a:prstGeom prst="roundRect">
            <a:avLst/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이에 따라 다음과 같은 궁금증이 생길 수 있습니다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TV</a:t>
            </a:r>
            <a:r>
              <a:rPr lang="ko-KR" altLang="en-US" sz="1200" dirty="0"/>
              <a:t>쇼를 좋아하는 사람들은 계속 </a:t>
            </a:r>
            <a:r>
              <a:rPr lang="ko-KR" altLang="en-US" sz="1200" dirty="0" err="1"/>
              <a:t>넷플릭스</a:t>
            </a:r>
            <a:r>
              <a:rPr lang="ko-KR" altLang="en-US" sz="1200" dirty="0"/>
              <a:t> 구독을 하는 것이 좋을까</a:t>
            </a:r>
            <a:r>
              <a:rPr lang="en-US" altLang="ko-KR" sz="1200" dirty="0"/>
              <a:t>?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CBF2E6-91A4-4476-BB72-7C80BB952C4D}"/>
              </a:ext>
            </a:extLst>
          </p:cNvPr>
          <p:cNvSpPr/>
          <p:nvPr/>
        </p:nvSpPr>
        <p:spPr>
          <a:xfrm>
            <a:off x="4555529" y="4228228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E257A3-365C-4DF5-8FA5-5401658DE281}"/>
              </a:ext>
            </a:extLst>
          </p:cNvPr>
          <p:cNvSpPr/>
          <p:nvPr/>
        </p:nvSpPr>
        <p:spPr>
          <a:xfrm>
            <a:off x="4553189" y="2743678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3425401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E416AAE-C71D-4B12-BC07-6147BCADCA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8993"/>
            <a:ext cx="12192000" cy="6541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998" y="6293514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03" y="6293514"/>
            <a:ext cx="77154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넷플릭스는</a:t>
            </a:r>
            <a:r>
              <a:rPr lang="ko-KR" altLang="en-US" sz="1200" dirty="0">
                <a:latin typeface="+mn-ea"/>
              </a:rPr>
              <a:t> 영화</a:t>
            </a:r>
            <a:r>
              <a:rPr lang="en-US" altLang="ko-KR" sz="1200" dirty="0">
                <a:latin typeface="+mn-ea"/>
              </a:rPr>
              <a:t>, TV</a:t>
            </a:r>
            <a:r>
              <a:rPr lang="ko-KR" altLang="en-US" sz="1200" dirty="0">
                <a:latin typeface="+mn-ea"/>
              </a:rPr>
              <a:t>쇼 등 영상 컨텐츠를 세계 각지에 온라인으로 제공하는 서비스입니다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p.19 </a:t>
            </a:r>
            <a:r>
              <a:rPr lang="ko-KR" altLang="en-US" dirty="0">
                <a:solidFill>
                  <a:schemeClr val="tx1"/>
                </a:solidFill>
              </a:rPr>
              <a:t>문제 정의 확인하기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D2596-2443-44B0-8D46-EECFEDE43971}"/>
              </a:ext>
            </a:extLst>
          </p:cNvPr>
          <p:cNvSpPr txBox="1"/>
          <p:nvPr/>
        </p:nvSpPr>
        <p:spPr>
          <a:xfrm>
            <a:off x="8108955" y="561443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A9502F23-6EE4-4247-AF5F-445FD7EB8FFE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 주어진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데이터를 분석하여 해결해볼만 한 문제를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481BB-B64A-40D5-B840-D2AD06FD3B53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 확인하기</a:t>
            </a:r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D18B02AC-B144-40CA-8C96-DAACCDE0810C}"/>
              </a:ext>
            </a:extLst>
          </p:cNvPr>
          <p:cNvSpPr/>
          <p:nvPr/>
        </p:nvSpPr>
        <p:spPr>
          <a:xfrm>
            <a:off x="2523921" y="2436038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07D0B22-5F05-4D28-8358-C480A4E8998C}"/>
              </a:ext>
            </a:extLst>
          </p:cNvPr>
          <p:cNvSpPr/>
          <p:nvPr/>
        </p:nvSpPr>
        <p:spPr>
          <a:xfrm>
            <a:off x="2646379" y="2436038"/>
            <a:ext cx="8750627" cy="3660508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D1D1C6-39FB-49CF-9A7B-294C0932B764}"/>
              </a:ext>
            </a:extLst>
          </p:cNvPr>
          <p:cNvSpPr/>
          <p:nvPr/>
        </p:nvSpPr>
        <p:spPr>
          <a:xfrm>
            <a:off x="5125979" y="2620791"/>
            <a:ext cx="3559291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넷플릭스가</a:t>
            </a:r>
            <a:r>
              <a:rPr lang="ko-KR" altLang="en-US" sz="1600" dirty="0">
                <a:solidFill>
                  <a:schemeClr val="tx1"/>
                </a:solidFill>
              </a:rPr>
              <a:t> 제공하는 컨텐츠 데이터</a:t>
            </a:r>
          </a:p>
        </p:txBody>
      </p:sp>
      <p:sp>
        <p:nvSpPr>
          <p:cNvPr id="46" name="모서리가 둥근 직사각형 22">
            <a:extLst>
              <a:ext uri="{FF2B5EF4-FFF2-40B4-BE49-F238E27FC236}">
                <a16:creationId xmlns:a16="http://schemas.microsoft.com/office/drawing/2014/main" id="{16DDED13-D8E3-4E80-9386-E6224A170D3A}"/>
              </a:ext>
            </a:extLst>
          </p:cNvPr>
          <p:cNvSpPr/>
          <p:nvPr/>
        </p:nvSpPr>
        <p:spPr>
          <a:xfrm>
            <a:off x="7550543" y="3265610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우리나라에는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넷플릭스같은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서비스가 있을까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48" name="모서리가 둥근 직사각형 22">
            <a:extLst>
              <a:ext uri="{FF2B5EF4-FFF2-40B4-BE49-F238E27FC236}">
                <a16:creationId xmlns:a16="http://schemas.microsoft.com/office/drawing/2014/main" id="{5E17CC5A-457D-407B-B57A-ED319E381573}"/>
              </a:ext>
            </a:extLst>
          </p:cNvPr>
          <p:cNvSpPr/>
          <p:nvPr/>
        </p:nvSpPr>
        <p:spPr>
          <a:xfrm>
            <a:off x="7550543" y="3973230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왜 인기가 많을까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CD1686E3-31D6-4960-8612-09B39AB482F7}"/>
              </a:ext>
            </a:extLst>
          </p:cNvPr>
          <p:cNvSpPr/>
          <p:nvPr/>
        </p:nvSpPr>
        <p:spPr>
          <a:xfrm>
            <a:off x="7550543" y="4677059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작년 가장 많이 사랑받은 한국 노래는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4" name="모서리가 둥근 직사각형 22">
            <a:extLst>
              <a:ext uri="{FF2B5EF4-FFF2-40B4-BE49-F238E27FC236}">
                <a16:creationId xmlns:a16="http://schemas.microsoft.com/office/drawing/2014/main" id="{D5C699FB-ACB3-433E-8279-10EC62B51787}"/>
              </a:ext>
            </a:extLst>
          </p:cNvPr>
          <p:cNvSpPr/>
          <p:nvPr/>
        </p:nvSpPr>
        <p:spPr>
          <a:xfrm>
            <a:off x="7550543" y="5383533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넷플릭스에는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영화가 많을까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쇼가 많을까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15427A-F721-4481-8373-DDD36DCAAFE4}"/>
              </a:ext>
            </a:extLst>
          </p:cNvPr>
          <p:cNvSpPr txBox="1"/>
          <p:nvPr/>
        </p:nvSpPr>
        <p:spPr>
          <a:xfrm>
            <a:off x="7359099" y="836243"/>
            <a:ext cx="145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476448970</a:t>
            </a:r>
          </a:p>
          <a:p>
            <a:r>
              <a:rPr lang="en-US" altLang="ko-KR" sz="1400" dirty="0"/>
              <a:t>606227084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5F78A-8E76-4564-B88F-23A2FA4058B8}"/>
              </a:ext>
            </a:extLst>
          </p:cNvPr>
          <p:cNvSpPr txBox="1"/>
          <p:nvPr/>
        </p:nvSpPr>
        <p:spPr>
          <a:xfrm>
            <a:off x="10662885" y="548108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1D882B-CD61-4675-8EA3-2D61E16B4061}"/>
              </a:ext>
            </a:extLst>
          </p:cNvPr>
          <p:cNvSpPr/>
          <p:nvPr/>
        </p:nvSpPr>
        <p:spPr>
          <a:xfrm>
            <a:off x="2866755" y="3212298"/>
            <a:ext cx="4205157" cy="2675831"/>
          </a:xfrm>
          <a:prstGeom prst="roundRect">
            <a:avLst>
              <a:gd name="adj" fmla="val 7056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3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p.20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데이터 수집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다양한 경로를 통해 주제와 알맞은 데이터를 찾아오는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넷플릭스</a:t>
            </a:r>
            <a:r>
              <a:rPr lang="ko-KR" altLang="en-US" sz="1400" dirty="0"/>
              <a:t> 컨텐츠 데이터는 온라인에서 수집할 수 있으며 다음과 같은 형태로 수집하였습니다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3380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데이터의 특성 중에는 해결하고자 하는 문제와 관련 없는 특성들도 있을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모서리가 둥근 직사각형 9">
            <a:extLst>
              <a:ext uri="{FF2B5EF4-FFF2-40B4-BE49-F238E27FC236}">
                <a16:creationId xmlns:a16="http://schemas.microsoft.com/office/drawing/2014/main" id="{47938509-DB54-495A-8EE3-F8C0F39EEB49}"/>
              </a:ext>
            </a:extLst>
          </p:cNvPr>
          <p:cNvSpPr/>
          <p:nvPr/>
        </p:nvSpPr>
        <p:spPr>
          <a:xfrm>
            <a:off x="5608951" y="2413967"/>
            <a:ext cx="5901180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7391D04-7CB2-463D-811D-15D727FE90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5564" y="2567878"/>
          <a:ext cx="5473980" cy="3404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56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0773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4796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등록날짜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버드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2018/12/21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스릴러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클라우스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2019/11/15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코미디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퀸스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갬빗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2020/10/23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2017/3/18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마더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2020/11/3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어바웃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2019/04/16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오징어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2021/9/17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9CAC382-FCCD-443E-B371-17CDCCE60F72}"/>
              </a:ext>
            </a:extLst>
          </p:cNvPr>
          <p:cNvSpPr txBox="1"/>
          <p:nvPr/>
        </p:nvSpPr>
        <p:spPr>
          <a:xfrm>
            <a:off x="2694018" y="2985942"/>
            <a:ext cx="2758842" cy="33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26D18A-FA54-4DDC-9FCC-58F5B9927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27" y="4269469"/>
            <a:ext cx="2758842" cy="17619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41BB8F0-B9A4-4502-B98A-29D56EB8AC2F}"/>
              </a:ext>
            </a:extLst>
          </p:cNvPr>
          <p:cNvSpPr txBox="1"/>
          <p:nvPr/>
        </p:nvSpPr>
        <p:spPr>
          <a:xfrm>
            <a:off x="7359099" y="836243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1675204162</a:t>
            </a:r>
            <a:endParaRPr lang="ko-KR" altLang="en-US" sz="1400" dirty="0"/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9784018B-B378-4EE5-9621-FB20BF5EC2F9}"/>
              </a:ext>
            </a:extLst>
          </p:cNvPr>
          <p:cNvSpPr/>
          <p:nvPr/>
        </p:nvSpPr>
        <p:spPr>
          <a:xfrm>
            <a:off x="4029075" y="3252788"/>
            <a:ext cx="1423785" cy="888661"/>
          </a:xfrm>
          <a:prstGeom prst="bentArrow">
            <a:avLst/>
          </a:prstGeom>
          <a:solidFill>
            <a:srgbClr val="3D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080313-B95C-43BC-A826-C0389ADA61DF}"/>
              </a:ext>
            </a:extLst>
          </p:cNvPr>
          <p:cNvSpPr txBox="1"/>
          <p:nvPr/>
        </p:nvSpPr>
        <p:spPr>
          <a:xfrm>
            <a:off x="4093358" y="2623680"/>
            <a:ext cx="1324402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3DBCD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특성</a:t>
            </a:r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B8C312D8-3E75-4199-872B-B1CCF9E14D48}"/>
              </a:ext>
            </a:extLst>
          </p:cNvPr>
          <p:cNvSpPr/>
          <p:nvPr/>
        </p:nvSpPr>
        <p:spPr>
          <a:xfrm>
            <a:off x="5514975" y="2589170"/>
            <a:ext cx="200025" cy="394854"/>
          </a:xfrm>
          <a:prstGeom prst="leftBrace">
            <a:avLst>
              <a:gd name="adj1" fmla="val 56193"/>
              <a:gd name="adj2" fmla="val 50000"/>
            </a:avLst>
          </a:prstGeom>
          <a:ln w="12700">
            <a:solidFill>
              <a:srgbClr val="36B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5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1865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p.21 </a:t>
            </a:r>
            <a:r>
              <a:rPr lang="ko-KR" altLang="en-US" dirty="0">
                <a:solidFill>
                  <a:schemeClr val="tx1"/>
                </a:solidFill>
              </a:rPr>
              <a:t>데이터 수집 확인하기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1356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4639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63211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보기에 여러가지 종류의 데이터의 특성들을 나열해 두었습니다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중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 분석에 활용할 수 있는 특성과 필요 없는 특성을 구분하여 알맞은 위치에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5103223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51776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제목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51776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종류</a:t>
            </a: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6699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국가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등록날짜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6699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B3240457-0A71-404B-B22B-FD0DEAF41337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제목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DDAA3D95-13E3-4B77-9D96-30739AD66EC0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종류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2CB7E0DF-E633-458E-B21E-CA9AE9042C75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등록날짜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E061E822-67C3-4313-BC58-E819A4BCF963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국가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6ECE5DA3-1E78-4915-B42E-FFEF52CFA952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93B2FC2E-E9F5-4285-81F3-74771EF63016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23" name="모서리가 둥근 직사각형 62">
            <a:extLst>
              <a:ext uri="{FF2B5EF4-FFF2-40B4-BE49-F238E27FC236}">
                <a16:creationId xmlns:a16="http://schemas.microsoft.com/office/drawing/2014/main" id="{70AE20F4-E7F3-4CA4-9D6D-2835D6E12623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63DC90B5-30A3-4526-8DE6-01E76F1E3934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혈액형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F85B5-78C9-4547-9B4A-91FA441EBE0A}"/>
              </a:ext>
            </a:extLst>
          </p:cNvPr>
          <p:cNvSpPr txBox="1"/>
          <p:nvPr/>
        </p:nvSpPr>
        <p:spPr>
          <a:xfrm>
            <a:off x="3047999" y="6463915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영화나 </a:t>
            </a:r>
            <a:r>
              <a:rPr lang="en-US" altLang="ko-KR" sz="1200" dirty="0"/>
              <a:t>TV</a:t>
            </a:r>
            <a:r>
              <a:rPr lang="ko-KR" altLang="en-US" sz="1200" dirty="0"/>
              <a:t>쇼 등의 영상 컨텐츠에는 혈액형이나 성별이 있을까요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107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p.22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“</a:t>
            </a:r>
            <a:r>
              <a:rPr lang="ko-KR" altLang="en-US" sz="1400" dirty="0"/>
              <a:t> 과정에서는 없거나 잘못된 데이터를 처리하여 데이터 분석에 활용할 수 있도록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EAF67C02-59BB-497A-92C8-3A6921DF714E}"/>
              </a:ext>
            </a:extLst>
          </p:cNvPr>
          <p:cNvSpPr/>
          <p:nvPr/>
        </p:nvSpPr>
        <p:spPr>
          <a:xfrm>
            <a:off x="5608951" y="2413967"/>
            <a:ext cx="5901180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887699AE-D3B1-4F90-A5E4-7F0B40FB3FC7}"/>
              </a:ext>
            </a:extLst>
          </p:cNvPr>
          <p:cNvSpPr/>
          <p:nvPr/>
        </p:nvSpPr>
        <p:spPr>
          <a:xfrm>
            <a:off x="2585498" y="2413967"/>
            <a:ext cx="2959657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CAC382-FCCD-443E-B371-17CDCCE60F72}"/>
              </a:ext>
            </a:extLst>
          </p:cNvPr>
          <p:cNvSpPr txBox="1"/>
          <p:nvPr/>
        </p:nvSpPr>
        <p:spPr>
          <a:xfrm>
            <a:off x="2685905" y="2954338"/>
            <a:ext cx="2758842" cy="9820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“</a:t>
            </a:r>
            <a:r>
              <a:rPr lang="ko-KR" altLang="en-US" sz="1200" dirty="0"/>
              <a:t>오징어 게임</a:t>
            </a:r>
            <a:r>
              <a:rPr lang="en-US" altLang="ko-KR" sz="1200" dirty="0"/>
              <a:t>“</a:t>
            </a:r>
            <a:r>
              <a:rPr lang="ko-KR" altLang="en-US" sz="1200" dirty="0"/>
              <a:t>의 </a:t>
            </a:r>
            <a:r>
              <a:rPr lang="en-US" altLang="ko-KR" sz="1200" dirty="0"/>
              <a:t>“</a:t>
            </a:r>
            <a:r>
              <a:rPr lang="ko-KR" altLang="en-US" sz="1200" dirty="0"/>
              <a:t>국가</a:t>
            </a:r>
            <a:r>
              <a:rPr lang="en-US" altLang="ko-KR" sz="1200" dirty="0"/>
              <a:t>”</a:t>
            </a:r>
            <a:r>
              <a:rPr lang="ko-KR" altLang="en-US" sz="1200" dirty="0"/>
              <a:t> 데이터가 없기 때문에 데이터 분석에 활용하기 어려웠습니다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96F7C-865C-4968-803E-FE1E1E4FE1B9}"/>
              </a:ext>
            </a:extLst>
          </p:cNvPr>
          <p:cNvSpPr txBox="1"/>
          <p:nvPr/>
        </p:nvSpPr>
        <p:spPr>
          <a:xfrm>
            <a:off x="2685905" y="4250436"/>
            <a:ext cx="2758842" cy="1594976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이렇게 없거나 잘못된 데이터는 보기와 같이 특성과 알맞은 데이터로 채우거나 해당 행을 삭제하는 등 여러가지 방식으로 처리할 수 있습니다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9874282-BD37-427F-988E-BD9D6E2ED0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5564" y="2567878"/>
          <a:ext cx="5473980" cy="3404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56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0773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4796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등록날짜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버드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2018/12/21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스릴러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클라우스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2019/11/15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코미디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퀸스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갬빗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2020/10/23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2017/3/18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마더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2020/11/3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어바웃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2019/04/16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오징어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2021/9/17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060703"/>
            <a:ext cx="902304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전처리는 전체 데이터 분석 과정에서 가장 오래 걸리는 과정입니다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자세한 내용은 </a:t>
            </a:r>
            <a:r>
              <a:rPr lang="en-US" altLang="ko-KR" sz="1200" dirty="0"/>
              <a:t>Unit 4</a:t>
            </a:r>
            <a:r>
              <a:rPr lang="ko-KR" altLang="en-US" sz="1200" dirty="0"/>
              <a:t>에서 다루게 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775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p.23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확인하기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확인하기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다음은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데이터의 다른 부분을 표로 나타낸 것입니다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없거나 잘못된 줄 번호를 모두 선택하여 옮겨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4A8037-CDDA-45FA-85BD-5DEBDC01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1DD5365-1813-4CEC-92A2-8C4862DEF4C8}"/>
              </a:ext>
            </a:extLst>
          </p:cNvPr>
          <p:cNvSpPr/>
          <p:nvPr/>
        </p:nvSpPr>
        <p:spPr>
          <a:xfrm>
            <a:off x="2705396" y="2328701"/>
            <a:ext cx="6734175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0921470-BFBB-41C8-AA62-1DFB7218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01914"/>
              </p:ext>
            </p:extLst>
          </p:nvPr>
        </p:nvGraphicFramePr>
        <p:xfrm>
          <a:off x="2919267" y="2482612"/>
          <a:ext cx="5485392" cy="34042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323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586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5838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3381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7078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endParaRPr lang="ko-KR" altLang="en-US" sz="1200" b="0" kern="12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국가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등록날짜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플린트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타운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과학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번아웃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프랑스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어드벤처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파스칼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말레이시아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액션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마이 프라이드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드라마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데드콘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호러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니노쿠니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애니메이션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2F858700-9FB0-459E-A140-B53F752D8869}"/>
              </a:ext>
            </a:extLst>
          </p:cNvPr>
          <p:cNvSpPr/>
          <p:nvPr/>
        </p:nvSpPr>
        <p:spPr>
          <a:xfrm>
            <a:off x="8526758" y="299497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3DBCD2"/>
                </a:solidFill>
              </a:rPr>
              <a:t>1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36" name="모서리가 둥근 직사각형 62">
            <a:extLst>
              <a:ext uri="{FF2B5EF4-FFF2-40B4-BE49-F238E27FC236}">
                <a16:creationId xmlns:a16="http://schemas.microsoft.com/office/drawing/2014/main" id="{BADC7317-10A0-4995-95A7-9402449731A8}"/>
              </a:ext>
            </a:extLst>
          </p:cNvPr>
          <p:cNvSpPr/>
          <p:nvPr/>
        </p:nvSpPr>
        <p:spPr>
          <a:xfrm>
            <a:off x="8522998" y="3422311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37" name="모서리가 둥근 직사각형 62">
            <a:extLst>
              <a:ext uri="{FF2B5EF4-FFF2-40B4-BE49-F238E27FC236}">
                <a16:creationId xmlns:a16="http://schemas.microsoft.com/office/drawing/2014/main" id="{BBBCEA7A-9789-4ED2-9BC2-F328E6A1A1D6}"/>
              </a:ext>
            </a:extLst>
          </p:cNvPr>
          <p:cNvSpPr/>
          <p:nvPr/>
        </p:nvSpPr>
        <p:spPr>
          <a:xfrm>
            <a:off x="8520610" y="3845084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38" name="모서리가 둥근 직사각형 62">
            <a:extLst>
              <a:ext uri="{FF2B5EF4-FFF2-40B4-BE49-F238E27FC236}">
                <a16:creationId xmlns:a16="http://schemas.microsoft.com/office/drawing/2014/main" id="{7BED15AC-ECDA-40CB-8067-B0E273138730}"/>
              </a:ext>
            </a:extLst>
          </p:cNvPr>
          <p:cNvSpPr/>
          <p:nvPr/>
        </p:nvSpPr>
        <p:spPr>
          <a:xfrm>
            <a:off x="8520610" y="4267857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39" name="모서리가 둥근 직사각형 62">
            <a:extLst>
              <a:ext uri="{FF2B5EF4-FFF2-40B4-BE49-F238E27FC236}">
                <a16:creationId xmlns:a16="http://schemas.microsoft.com/office/drawing/2014/main" id="{91AF5A89-62F5-46E2-ABA5-3464C7D4B5E3}"/>
              </a:ext>
            </a:extLst>
          </p:cNvPr>
          <p:cNvSpPr/>
          <p:nvPr/>
        </p:nvSpPr>
        <p:spPr>
          <a:xfrm>
            <a:off x="8520610" y="469063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677255F7-28A9-4062-8734-310361DA7C84}"/>
              </a:ext>
            </a:extLst>
          </p:cNvPr>
          <p:cNvSpPr/>
          <p:nvPr/>
        </p:nvSpPr>
        <p:spPr>
          <a:xfrm>
            <a:off x="8520610" y="5113403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1" name="모서리가 둥근 직사각형 62">
            <a:extLst>
              <a:ext uri="{FF2B5EF4-FFF2-40B4-BE49-F238E27FC236}">
                <a16:creationId xmlns:a16="http://schemas.microsoft.com/office/drawing/2014/main" id="{C04CE8AD-EF94-48FE-B981-48CF845F007F}"/>
              </a:ext>
            </a:extLst>
          </p:cNvPr>
          <p:cNvSpPr/>
          <p:nvPr/>
        </p:nvSpPr>
        <p:spPr>
          <a:xfrm>
            <a:off x="8520610" y="5536176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0C477713-1E1C-445A-AFA8-E1D46348A393}"/>
              </a:ext>
            </a:extLst>
          </p:cNvPr>
          <p:cNvSpPr/>
          <p:nvPr/>
        </p:nvSpPr>
        <p:spPr>
          <a:xfrm>
            <a:off x="9555522" y="2349992"/>
            <a:ext cx="1524243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7">
            <a:extLst>
              <a:ext uri="{FF2B5EF4-FFF2-40B4-BE49-F238E27FC236}">
                <a16:creationId xmlns:a16="http://schemas.microsoft.com/office/drawing/2014/main" id="{294013C1-8BBF-477C-A9DA-0B85C4A1CEF0}"/>
              </a:ext>
            </a:extLst>
          </p:cNvPr>
          <p:cNvSpPr>
            <a:spLocks/>
          </p:cNvSpPr>
          <p:nvPr/>
        </p:nvSpPr>
        <p:spPr>
          <a:xfrm>
            <a:off x="9777643" y="3893767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79510207-1F2C-45EA-BF1B-C760D00529BF}"/>
              </a:ext>
            </a:extLst>
          </p:cNvPr>
          <p:cNvSpPr>
            <a:spLocks/>
          </p:cNvSpPr>
          <p:nvPr/>
        </p:nvSpPr>
        <p:spPr>
          <a:xfrm>
            <a:off x="9777643" y="4537898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76D62A-7E77-492F-8B56-2BD9951166FD}"/>
              </a:ext>
            </a:extLst>
          </p:cNvPr>
          <p:cNvSpPr txBox="1"/>
          <p:nvPr/>
        </p:nvSpPr>
        <p:spPr>
          <a:xfrm>
            <a:off x="7360982" y="921488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2086036144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E63580-2EED-4640-89A5-1513E976C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404" y="2411701"/>
            <a:ext cx="917925" cy="904862"/>
          </a:xfrm>
          <a:prstGeom prst="rect">
            <a:avLst/>
          </a:prstGeom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F77B8D28-4643-46C4-933E-F361183C2E83}"/>
              </a:ext>
            </a:extLst>
          </p:cNvPr>
          <p:cNvSpPr>
            <a:spLocks/>
          </p:cNvSpPr>
          <p:nvPr/>
        </p:nvSpPr>
        <p:spPr>
          <a:xfrm>
            <a:off x="9777643" y="5175292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421927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38094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유튜브나 </a:t>
            </a:r>
            <a:r>
              <a:rPr lang="ko-KR" altLang="en-US" sz="1400" dirty="0" err="1">
                <a:latin typeface="+mn-ea"/>
              </a:rPr>
              <a:t>넷플릭스를</a:t>
            </a:r>
            <a:r>
              <a:rPr lang="ko-KR" altLang="en-US" sz="1400" dirty="0">
                <a:latin typeface="+mn-ea"/>
              </a:rPr>
              <a:t> 이용하다 보면 관심 있는 영상을 연달아 추천해 줘서 계속 시청하고 싶었던 경험이 있을 것입니다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어떻게 내 취향을 이렇게 잘 알고 있을까요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넷플릭스의</a:t>
            </a:r>
            <a:r>
              <a:rPr lang="ko-KR" altLang="en-US" sz="1400" dirty="0">
                <a:latin typeface="+mn-ea"/>
              </a:rPr>
              <a:t> 영상 추천 원리를 살펴봅시다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35368" y="6202101"/>
            <a:ext cx="8965191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넷플릭스의</a:t>
            </a:r>
            <a:r>
              <a:rPr lang="ko-KR" altLang="en-US" sz="1200" dirty="0"/>
              <a:t> 추천 인공지능은 취향을 예측하는 기능을 수행합니다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예측은 인공지능의 중요한 역할 중 하나이고</a:t>
            </a:r>
            <a:r>
              <a:rPr lang="en-US" altLang="ko-KR" sz="1200" dirty="0"/>
              <a:t>, </a:t>
            </a:r>
            <a:r>
              <a:rPr lang="ko-KR" altLang="en-US" sz="1200" dirty="0"/>
              <a:t>많은 데이터를 분석한 결과이기도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956146" y="4109136"/>
            <a:ext cx="2975590" cy="1728000"/>
            <a:chOff x="427362" y="1894719"/>
            <a:chExt cx="2975590" cy="1728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6" t="14667" r="13867" b="16593"/>
            <a:stretch/>
          </p:blipFill>
          <p:spPr>
            <a:xfrm>
              <a:off x="427362" y="1894719"/>
              <a:ext cx="2975590" cy="1728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424311" y="2047686"/>
              <a:ext cx="68400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  <a:latin typeface="배스킨라빈스 R" panose="02020603020101020101" pitchFamily="18" charset="-127"/>
                  <a:ea typeface="배스킨라빈스 R" panose="02020603020101020101" pitchFamily="18" charset="-127"/>
                </a:rPr>
                <a:t>추천 영상</a:t>
              </a: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7253018" y="4334366"/>
            <a:ext cx="2395606" cy="1673747"/>
            <a:chOff x="1503680" y="3810001"/>
            <a:chExt cx="3068320" cy="2143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4" t="22496" r="6495" b="6173"/>
            <a:stretch/>
          </p:blipFill>
          <p:spPr>
            <a:xfrm>
              <a:off x="1503680" y="3810001"/>
              <a:ext cx="3068320" cy="2143759"/>
            </a:xfrm>
            <a:prstGeom prst="roundRect">
              <a:avLst>
                <a:gd name="adj" fmla="val 0"/>
              </a:avLst>
            </a:prstGeom>
          </p:spPr>
        </p:pic>
        <p:sp>
          <p:nvSpPr>
            <p:cNvPr id="23" name="사다리꼴 22"/>
            <p:cNvSpPr/>
            <p:nvPr/>
          </p:nvSpPr>
          <p:spPr>
            <a:xfrm>
              <a:off x="1906534" y="4155440"/>
              <a:ext cx="2238746" cy="1520252"/>
            </a:xfrm>
            <a:prstGeom prst="trapezoid">
              <a:avLst>
                <a:gd name="adj" fmla="val 4951"/>
              </a:avLst>
            </a:prstGeom>
            <a:solidFill>
              <a:srgbClr val="231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825" y="4194508"/>
              <a:ext cx="1598163" cy="1442116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9094730" y="377162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51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p.24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탐색적 데이터 분석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통계학과 데이터 시각화를 활용하여 데이터에서 의미 있는 결과를 찾습니다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먼저 </a:t>
            </a:r>
            <a:r>
              <a:rPr lang="ko-KR" altLang="en-US" sz="1400" dirty="0" err="1"/>
              <a:t>넷플릭스에</a:t>
            </a:r>
            <a:r>
              <a:rPr lang="ko-KR" altLang="en-US" sz="1400" dirty="0"/>
              <a:t> 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 중에서 어떤 컨텐츠가 더 많이 제공되고 있는지 다음 데이터 시각화를 통해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03112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9117DE6E-1E08-45D4-8EA1-282A6CB0CFBE}"/>
              </a:ext>
            </a:extLst>
          </p:cNvPr>
          <p:cNvSpPr/>
          <p:nvPr/>
        </p:nvSpPr>
        <p:spPr>
          <a:xfrm>
            <a:off x="6774475" y="2395318"/>
            <a:ext cx="4735656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9157D178-4B1A-44A0-8F85-BCA7991EA574}"/>
              </a:ext>
            </a:extLst>
          </p:cNvPr>
          <p:cNvSpPr/>
          <p:nvPr/>
        </p:nvSpPr>
        <p:spPr>
          <a:xfrm>
            <a:off x="2593611" y="2395905"/>
            <a:ext cx="3996297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FABC5-F9C4-4A3D-ACE3-3600BA30BFF6}"/>
              </a:ext>
            </a:extLst>
          </p:cNvPr>
          <p:cNvSpPr txBox="1"/>
          <p:nvPr/>
        </p:nvSpPr>
        <p:spPr>
          <a:xfrm>
            <a:off x="3198184" y="2567446"/>
            <a:ext cx="2831342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쇼가 영화보다 많이 제공되고 있다</a:t>
            </a:r>
            <a:r>
              <a:rPr lang="en-US" altLang="ko-KR" sz="1200" dirty="0"/>
              <a:t>?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4043C2-65B5-4233-BCF1-8327DB3A5D88}"/>
              </a:ext>
            </a:extLst>
          </p:cNvPr>
          <p:cNvSpPr/>
          <p:nvPr/>
        </p:nvSpPr>
        <p:spPr>
          <a:xfrm>
            <a:off x="2989117" y="2980727"/>
            <a:ext cx="1624738" cy="137498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3BFC88-CF0E-432A-B27C-759CEBAAC183}"/>
              </a:ext>
            </a:extLst>
          </p:cNvPr>
          <p:cNvSpPr/>
          <p:nvPr/>
        </p:nvSpPr>
        <p:spPr>
          <a:xfrm>
            <a:off x="4798422" y="2958871"/>
            <a:ext cx="1368374" cy="137498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4576A-4584-4602-A7D0-30AE4C49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041" y="3056927"/>
            <a:ext cx="4366523" cy="2929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7915A2-7C42-4BDF-8D6C-29485B68679B}"/>
              </a:ext>
            </a:extLst>
          </p:cNvPr>
          <p:cNvSpPr txBox="1"/>
          <p:nvPr/>
        </p:nvSpPr>
        <p:spPr>
          <a:xfrm>
            <a:off x="2989117" y="4445346"/>
            <a:ext cx="3177679" cy="510778"/>
          </a:xfrm>
          <a:prstGeom prst="round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위의 두 그래프는 같은 데이터를 다른 방법으로 시각화한 자료입니다</a:t>
            </a:r>
            <a:r>
              <a:rPr lang="en-US" altLang="ko-KR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456E1-720A-48F8-B993-ED2103CF31BD}"/>
              </a:ext>
            </a:extLst>
          </p:cNvPr>
          <p:cNvSpPr txBox="1"/>
          <p:nvPr/>
        </p:nvSpPr>
        <p:spPr>
          <a:xfrm>
            <a:off x="2996583" y="5016262"/>
            <a:ext cx="3177679" cy="510778"/>
          </a:xfrm>
          <a:prstGeom prst="round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한눈에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 많이 제공되고</a:t>
            </a:r>
            <a:endParaRPr lang="en-US" altLang="ko-KR" sz="1200" dirty="0"/>
          </a:p>
          <a:p>
            <a:pPr algn="ctr"/>
            <a:r>
              <a:rPr lang="ko-KR" altLang="en-US" sz="1200" dirty="0"/>
              <a:t>있다는 점을 알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80D45E-1BB7-457F-8F50-C929B4387155}"/>
              </a:ext>
            </a:extLst>
          </p:cNvPr>
          <p:cNvSpPr txBox="1"/>
          <p:nvPr/>
        </p:nvSpPr>
        <p:spPr>
          <a:xfrm>
            <a:off x="7893463" y="2558688"/>
            <a:ext cx="2497677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넷플릭스</a:t>
            </a:r>
            <a:r>
              <a:rPr lang="ko-KR" altLang="en-US" sz="1200" dirty="0"/>
              <a:t> 컨텐츠 데이터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7825B1-E794-41F5-8529-F732CD620553}"/>
              </a:ext>
            </a:extLst>
          </p:cNvPr>
          <p:cNvSpPr txBox="1"/>
          <p:nvPr/>
        </p:nvSpPr>
        <p:spPr>
          <a:xfrm>
            <a:off x="2996583" y="5587178"/>
            <a:ext cx="3177679" cy="510778"/>
          </a:xfrm>
          <a:prstGeom prst="roundRect">
            <a:avLst/>
          </a:prstGeom>
          <a:solidFill>
            <a:srgbClr val="F8CB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따라서</a:t>
            </a:r>
            <a:r>
              <a:rPr lang="en-US" altLang="ko-KR" sz="1200" dirty="0"/>
              <a:t> TV</a:t>
            </a:r>
            <a:r>
              <a:rPr lang="ko-KR" altLang="en-US" sz="1200" dirty="0"/>
              <a:t>쇼가 영화보다 많이 제공되고</a:t>
            </a:r>
            <a:endParaRPr lang="en-US" altLang="ko-KR" sz="1200" dirty="0"/>
          </a:p>
          <a:p>
            <a:pPr algn="ctr"/>
            <a:r>
              <a:rPr lang="ko-KR" altLang="en-US" sz="1200" dirty="0"/>
              <a:t>있다는 가설은 사실이 아닙니다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13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p.25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다음은 연도별로 </a:t>
            </a:r>
            <a:r>
              <a:rPr lang="ko-KR" altLang="en-US" sz="1400" dirty="0" err="1"/>
              <a:t>넷플릭스에</a:t>
            </a:r>
            <a:r>
              <a:rPr lang="ko-KR" altLang="en-US" sz="1400" dirty="0"/>
              <a:t> 추가되는 컨텐츠 데이터를 시각화한 모습입니다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문제와 주제에 맞게 데이터를 시각화 하는 방법은 문제 해결에 손쉽게 도달할 수 있는 방법 중 하나입니다</a:t>
            </a:r>
            <a:r>
              <a:rPr lang="en-US" altLang="ko-KR" sz="1400" dirty="0"/>
              <a:t>.</a:t>
            </a:r>
          </a:p>
        </p:txBody>
      </p:sp>
      <p:sp>
        <p:nvSpPr>
          <p:cNvPr id="35" name="모서리가 둥근 직사각형 9">
            <a:extLst>
              <a:ext uri="{FF2B5EF4-FFF2-40B4-BE49-F238E27FC236}">
                <a16:creationId xmlns:a16="http://schemas.microsoft.com/office/drawing/2014/main" id="{6CCC3135-8231-4EA3-A673-5C700D70C17D}"/>
              </a:ext>
            </a:extLst>
          </p:cNvPr>
          <p:cNvSpPr/>
          <p:nvPr/>
        </p:nvSpPr>
        <p:spPr>
          <a:xfrm>
            <a:off x="2781064" y="2209024"/>
            <a:ext cx="4556037" cy="3890118"/>
          </a:xfrm>
          <a:prstGeom prst="roundRect">
            <a:avLst>
              <a:gd name="adj" fmla="val 1055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AB3560-BBAF-42EF-9B61-E14B6FA797AB}"/>
              </a:ext>
            </a:extLst>
          </p:cNvPr>
          <p:cNvSpPr txBox="1"/>
          <p:nvPr/>
        </p:nvSpPr>
        <p:spPr>
          <a:xfrm>
            <a:off x="3513860" y="2324722"/>
            <a:ext cx="3089308" cy="306467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 </a:t>
            </a:r>
            <a:r>
              <a:rPr lang="ko-KR" altLang="en-US" sz="1200" dirty="0" err="1"/>
              <a:t>넷플릭스에</a:t>
            </a:r>
            <a:r>
              <a:rPr lang="ko-KR" altLang="en-US" sz="1200" dirty="0"/>
              <a:t> 추가되는 컨텐츠는 늘고있다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7B7BF-48B5-4602-8F00-FDA65572FDA3}"/>
              </a:ext>
            </a:extLst>
          </p:cNvPr>
          <p:cNvSpPr txBox="1"/>
          <p:nvPr/>
        </p:nvSpPr>
        <p:spPr>
          <a:xfrm>
            <a:off x="7832015" y="2324722"/>
            <a:ext cx="316434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2019</a:t>
            </a:r>
            <a:r>
              <a:rPr lang="ko-KR" altLang="en-US" sz="1200" dirty="0"/>
              <a:t>년까지는 추가 컨텐츠가 꾸준히 많아지고 있었습니다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01B574-AED0-4557-8692-0C37B8FF1F43}"/>
              </a:ext>
            </a:extLst>
          </p:cNvPr>
          <p:cNvSpPr txBox="1"/>
          <p:nvPr/>
        </p:nvSpPr>
        <p:spPr>
          <a:xfrm>
            <a:off x="7832015" y="3137059"/>
            <a:ext cx="3164346" cy="5107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</a:t>
            </a:r>
            <a:r>
              <a:rPr lang="ko-KR" altLang="en-US" sz="1200" dirty="0"/>
              <a:t>년부터 추가 컨텐츠가 급격히 줄어들기 시작했습니다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C7A3FD-62CF-4ED1-BCD8-75952666B254}"/>
              </a:ext>
            </a:extLst>
          </p:cNvPr>
          <p:cNvSpPr txBox="1"/>
          <p:nvPr/>
        </p:nvSpPr>
        <p:spPr>
          <a:xfrm>
            <a:off x="7832015" y="3949396"/>
            <a:ext cx="3164346" cy="5107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2021</a:t>
            </a:r>
            <a:r>
              <a:rPr lang="ko-KR" altLang="en-US" sz="1200" dirty="0"/>
              <a:t>년에는 </a:t>
            </a:r>
            <a:r>
              <a:rPr lang="en-US" altLang="ko-KR" sz="1200" dirty="0"/>
              <a:t>4</a:t>
            </a:r>
            <a:r>
              <a:rPr lang="ko-KR" altLang="en-US" sz="1200" dirty="0" err="1"/>
              <a:t>년전과</a:t>
            </a:r>
            <a:r>
              <a:rPr lang="ko-KR" altLang="en-US" sz="1200" dirty="0"/>
              <a:t> 비슷할 정도로 추가 컨텐츠 수가 줄어들었습니다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CF3E1E-1B00-4D7C-9939-6B8EA48FFBBE}"/>
              </a:ext>
            </a:extLst>
          </p:cNvPr>
          <p:cNvSpPr txBox="1"/>
          <p:nvPr/>
        </p:nvSpPr>
        <p:spPr>
          <a:xfrm>
            <a:off x="7813899" y="4760058"/>
            <a:ext cx="3164346" cy="510778"/>
          </a:xfrm>
          <a:prstGeom prst="round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시간이 지날수록 추가 컨텐츠 수가 줄어들고 있기 때문에 좋지 않습니다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8F5F53-387B-4633-93B4-3D52445BC07D}"/>
              </a:ext>
            </a:extLst>
          </p:cNvPr>
          <p:cNvSpPr/>
          <p:nvPr/>
        </p:nvSpPr>
        <p:spPr>
          <a:xfrm>
            <a:off x="3004083" y="2728396"/>
            <a:ext cx="4099073" cy="3184432"/>
          </a:xfrm>
          <a:prstGeom prst="roundRect">
            <a:avLst>
              <a:gd name="adj" fmla="val 943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5CCC8-D10B-4891-8B38-9EBBBC3E8956}"/>
              </a:ext>
            </a:extLst>
          </p:cNvPr>
          <p:cNvSpPr txBox="1"/>
          <p:nvPr/>
        </p:nvSpPr>
        <p:spPr>
          <a:xfrm>
            <a:off x="7813899" y="5570720"/>
            <a:ext cx="3164346" cy="510778"/>
          </a:xfrm>
          <a:prstGeom prst="roundRect">
            <a:avLst/>
          </a:prstGeom>
          <a:solidFill>
            <a:srgbClr val="F39069"/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따라서 </a:t>
            </a:r>
            <a:r>
              <a:rPr lang="ko-KR" altLang="en-US" sz="1200" dirty="0" err="1"/>
              <a:t>넷플릭스에</a:t>
            </a:r>
            <a:r>
              <a:rPr lang="ko-KR" altLang="en-US" sz="1200" dirty="0"/>
              <a:t> 추가되는 컨텐츠가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늘어나고 있다는 가설은 사실이 아닙니다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317B443-67F3-4220-BE0B-35E10BBCA5F3}"/>
              </a:ext>
            </a:extLst>
          </p:cNvPr>
          <p:cNvSpPr/>
          <p:nvPr/>
        </p:nvSpPr>
        <p:spPr>
          <a:xfrm rot="5400000">
            <a:off x="9290463" y="2875787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3F2C2E-A9AF-46A9-88D6-97EB9DA5A29D}"/>
              </a:ext>
            </a:extLst>
          </p:cNvPr>
          <p:cNvSpPr/>
          <p:nvPr/>
        </p:nvSpPr>
        <p:spPr>
          <a:xfrm rot="5400000">
            <a:off x="9290463" y="3688124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FCE8C1-E119-4B96-A3F9-E1869174E62E}"/>
              </a:ext>
            </a:extLst>
          </p:cNvPr>
          <p:cNvSpPr/>
          <p:nvPr/>
        </p:nvSpPr>
        <p:spPr>
          <a:xfrm rot="5400000">
            <a:off x="9290463" y="4504454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A4FF0C-30C1-408A-A3A2-D72CBFF8ACA9}"/>
              </a:ext>
            </a:extLst>
          </p:cNvPr>
          <p:cNvSpPr/>
          <p:nvPr/>
        </p:nvSpPr>
        <p:spPr>
          <a:xfrm rot="5400000">
            <a:off x="9290463" y="5309448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5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p.26 </a:t>
            </a:r>
            <a:r>
              <a:rPr lang="ko-KR" altLang="en-US" dirty="0">
                <a:solidFill>
                  <a:schemeClr val="tx1"/>
                </a:solidFill>
              </a:rPr>
              <a:t>탐색적 데이터 분석 확인하기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이어서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데이터의 다른 부분을 활용하여 탐색적 데이터 분석을 진행해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오른쪽 표를 분석하여 다음과 같은 문제의 답을 찾아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8AC20A12-349A-41C0-98AD-BD1A71AA831B}"/>
              </a:ext>
            </a:extLst>
          </p:cNvPr>
          <p:cNvSpPr/>
          <p:nvPr/>
        </p:nvSpPr>
        <p:spPr>
          <a:xfrm>
            <a:off x="5604327" y="2181407"/>
            <a:ext cx="5901180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EA3630EF-4306-46CC-BC34-691038498614}"/>
              </a:ext>
            </a:extLst>
          </p:cNvPr>
          <p:cNvSpPr/>
          <p:nvPr/>
        </p:nvSpPr>
        <p:spPr>
          <a:xfrm>
            <a:off x="2593611" y="2181407"/>
            <a:ext cx="2959657" cy="3960000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B06DF-75FB-44B2-9602-131EDDC49BFB}"/>
              </a:ext>
            </a:extLst>
          </p:cNvPr>
          <p:cNvSpPr txBox="1"/>
          <p:nvPr/>
        </p:nvSpPr>
        <p:spPr>
          <a:xfrm>
            <a:off x="2852113" y="2352491"/>
            <a:ext cx="2497677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영화가 많을까 </a:t>
            </a:r>
            <a:r>
              <a:rPr lang="en-US" altLang="ko-KR" sz="1200" dirty="0"/>
              <a:t>TV</a:t>
            </a:r>
            <a:r>
              <a:rPr lang="ko-KR" altLang="en-US" sz="1200" dirty="0"/>
              <a:t>쇼가 많을까</a:t>
            </a:r>
            <a:r>
              <a:rPr lang="en-US" altLang="ko-KR" sz="1200" dirty="0"/>
              <a:t>?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AA82D2E-BFF1-4610-B22E-DB53449261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2221" y="2371550"/>
          <a:ext cx="5485392" cy="3599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323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586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5838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3381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7078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endParaRPr lang="ko-KR" altLang="en-US" sz="1200" b="0" kern="12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국가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등록날짜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플린트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타운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과학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번아웃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프랑스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어드벤처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파스칼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말레이시아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액션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마이 프라이드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드라마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데드콘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호러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니노쿠니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애니메이션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E0B98615-D70E-4427-A919-AEFB29B14D23}"/>
              </a:ext>
            </a:extLst>
          </p:cNvPr>
          <p:cNvSpPr txBox="1"/>
          <p:nvPr/>
        </p:nvSpPr>
        <p:spPr>
          <a:xfrm>
            <a:off x="2788162" y="567766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1E2875C7-70E3-44AD-8853-CA10250265A2}"/>
              </a:ext>
            </a:extLst>
          </p:cNvPr>
          <p:cNvSpPr/>
          <p:nvPr/>
        </p:nvSpPr>
        <p:spPr>
          <a:xfrm>
            <a:off x="2852113" y="5279978"/>
            <a:ext cx="1091873" cy="32227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영화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2">
            <a:extLst>
              <a:ext uri="{FF2B5EF4-FFF2-40B4-BE49-F238E27FC236}">
                <a16:creationId xmlns:a16="http://schemas.microsoft.com/office/drawing/2014/main" id="{C729718E-8E00-4EAE-BF54-79B4712E25D1}"/>
              </a:ext>
            </a:extLst>
          </p:cNvPr>
          <p:cNvSpPr/>
          <p:nvPr/>
        </p:nvSpPr>
        <p:spPr>
          <a:xfrm>
            <a:off x="4255885" y="5279978"/>
            <a:ext cx="1091873" cy="32227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40B39F-9AA8-4C87-AD3E-5ACA4B6EA185}"/>
              </a:ext>
            </a:extLst>
          </p:cNvPr>
          <p:cNvSpPr/>
          <p:nvPr/>
        </p:nvSpPr>
        <p:spPr>
          <a:xfrm>
            <a:off x="2852113" y="2865064"/>
            <a:ext cx="2497677" cy="207248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6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p.27 </a:t>
            </a:r>
            <a:r>
              <a:rPr lang="ko-KR" altLang="en-US" dirty="0">
                <a:solidFill>
                  <a:schemeClr val="tx1"/>
                </a:solidFill>
              </a:rPr>
              <a:t>탐색적 데이터 분석 확인하기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 그래프는 매년 추가되는 컨텐츠 수를 종류별로 나타낸 그래프입니다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 그래프를 비교하여 알맞은 분석 결과를 선택해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4A8037-CDDA-45FA-85BD-5DEBDC01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055D60B1-525D-44A7-8EB2-51EB3EDAFA00}"/>
              </a:ext>
            </a:extLst>
          </p:cNvPr>
          <p:cNvSpPr/>
          <p:nvPr/>
        </p:nvSpPr>
        <p:spPr>
          <a:xfrm>
            <a:off x="2781064" y="2209024"/>
            <a:ext cx="4556037" cy="3890118"/>
          </a:xfrm>
          <a:prstGeom prst="roundRect">
            <a:avLst>
              <a:gd name="adj" fmla="val 1055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8CF3398-3B60-4C5E-B0C6-930DD9DAA0A3}"/>
              </a:ext>
            </a:extLst>
          </p:cNvPr>
          <p:cNvSpPr/>
          <p:nvPr/>
        </p:nvSpPr>
        <p:spPr>
          <a:xfrm>
            <a:off x="3004083" y="2384982"/>
            <a:ext cx="4099073" cy="3527846"/>
          </a:xfrm>
          <a:prstGeom prst="roundRect">
            <a:avLst>
              <a:gd name="adj" fmla="val 943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22">
            <a:extLst>
              <a:ext uri="{FF2B5EF4-FFF2-40B4-BE49-F238E27FC236}">
                <a16:creationId xmlns:a16="http://schemas.microsoft.com/office/drawing/2014/main" id="{2D668F65-31D9-4889-ABBF-C01B1A80AF52}"/>
              </a:ext>
            </a:extLst>
          </p:cNvPr>
          <p:cNvSpPr/>
          <p:nvPr/>
        </p:nvSpPr>
        <p:spPr>
          <a:xfrm>
            <a:off x="7727020" y="2983784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매년 추가되는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쇼가 영화보다 많다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3" name="모서리가 둥근 직사각형 22">
            <a:extLst>
              <a:ext uri="{FF2B5EF4-FFF2-40B4-BE49-F238E27FC236}">
                <a16:creationId xmlns:a16="http://schemas.microsoft.com/office/drawing/2014/main" id="{B7FE2B57-00F4-4280-8AD0-BFE494EF9772}"/>
              </a:ext>
            </a:extLst>
          </p:cNvPr>
          <p:cNvSpPr/>
          <p:nvPr/>
        </p:nvSpPr>
        <p:spPr>
          <a:xfrm>
            <a:off x="7727020" y="3719572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년부터 모든 추가 컨텐츠 수는 항상 많았다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CF9FC7D6-B5FB-4727-9C4B-B6382F8F6112}"/>
              </a:ext>
            </a:extLst>
          </p:cNvPr>
          <p:cNvSpPr/>
          <p:nvPr/>
        </p:nvSpPr>
        <p:spPr>
          <a:xfrm>
            <a:off x="7727020" y="4451631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년부터 모든 추가 컨텐츠가 줄어들고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86A5A5EC-CF96-4544-8E36-7692011CE604}"/>
              </a:ext>
            </a:extLst>
          </p:cNvPr>
          <p:cNvSpPr/>
          <p:nvPr/>
        </p:nvSpPr>
        <p:spPr>
          <a:xfrm>
            <a:off x="7727020" y="5183690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모든 추가 컨텐츠가 계속 많아지고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934909-5971-405E-A43E-3E1CCEA44A3F}"/>
              </a:ext>
            </a:extLst>
          </p:cNvPr>
          <p:cNvSpPr txBox="1"/>
          <p:nvPr/>
        </p:nvSpPr>
        <p:spPr>
          <a:xfrm>
            <a:off x="10855689" y="453955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9050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9F5659E-FC4A-4C82-9160-F6277910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p.28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문제 해결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지금까지 분석한 결과를 활용하여 정의한 문제를 해결하는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탐색적 데이터 분석을 통해 확인한 결과를 활용하여 정의한 문제를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F58345A-5C03-47CC-9109-072E842BAE95}"/>
              </a:ext>
            </a:extLst>
          </p:cNvPr>
          <p:cNvSpPr/>
          <p:nvPr/>
        </p:nvSpPr>
        <p:spPr>
          <a:xfrm>
            <a:off x="2675106" y="2311882"/>
            <a:ext cx="8725710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9C791-0DC3-4E1C-82CE-5F45F3C2C5A7}"/>
              </a:ext>
            </a:extLst>
          </p:cNvPr>
          <p:cNvSpPr txBox="1"/>
          <p:nvPr/>
        </p:nvSpPr>
        <p:spPr>
          <a:xfrm>
            <a:off x="3205411" y="5418869"/>
            <a:ext cx="2542903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넷플릭스에는</a:t>
            </a:r>
            <a:r>
              <a:rPr lang="ko-KR" altLang="en-US" sz="1200" dirty="0"/>
              <a:t>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</a:t>
            </a:r>
            <a:endParaRPr lang="en-US" altLang="ko-KR" sz="1200" dirty="0"/>
          </a:p>
          <a:p>
            <a:pPr algn="ctr"/>
            <a:r>
              <a:rPr lang="ko-KR" altLang="en-US" sz="1200" dirty="0"/>
              <a:t>많이 제공되고 있다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79EB4-28CD-4E94-9043-46244783BF2E}"/>
              </a:ext>
            </a:extLst>
          </p:cNvPr>
          <p:cNvSpPr txBox="1"/>
          <p:nvPr/>
        </p:nvSpPr>
        <p:spPr>
          <a:xfrm>
            <a:off x="7769021" y="5404740"/>
            <a:ext cx="3035739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추가되는 컨텐츠 수가 </a:t>
            </a:r>
            <a:r>
              <a:rPr lang="en-US" altLang="ko-KR" sz="1200" dirty="0"/>
              <a:t>2020</a:t>
            </a:r>
            <a:r>
              <a:rPr lang="ko-KR" altLang="en-US" sz="1200" dirty="0"/>
              <a:t>년부터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계속해서 줄어들고 있다</a:t>
            </a:r>
            <a:r>
              <a:rPr lang="en-US" altLang="ko-KR" sz="12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3234F2-8C46-4405-90B3-D57151CFF721}"/>
              </a:ext>
            </a:extLst>
          </p:cNvPr>
          <p:cNvSpPr txBox="1"/>
          <p:nvPr/>
        </p:nvSpPr>
        <p:spPr>
          <a:xfrm>
            <a:off x="5651863" y="2169267"/>
            <a:ext cx="2272963" cy="510778"/>
          </a:xfrm>
          <a:prstGeom prst="roundRect">
            <a:avLst/>
          </a:prstGeom>
          <a:solidFill>
            <a:srgbClr val="FFC0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쇼를 좋아한다면 계속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넷플릭스를</a:t>
            </a:r>
            <a:r>
              <a:rPr lang="en-US" altLang="ko-KR" sz="1200" dirty="0"/>
              <a:t> </a:t>
            </a:r>
            <a:r>
              <a:rPr lang="ko-KR" altLang="en-US" sz="1200" dirty="0"/>
              <a:t>구독해도 좋을까</a:t>
            </a:r>
            <a:r>
              <a:rPr lang="en-US" altLang="ko-KR" sz="1200" dirty="0"/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9DCEAD8-A92C-4042-8378-C0A3DADE7B20}"/>
              </a:ext>
            </a:extLst>
          </p:cNvPr>
          <p:cNvSpPr/>
          <p:nvPr/>
        </p:nvSpPr>
        <p:spPr>
          <a:xfrm>
            <a:off x="7769021" y="2850012"/>
            <a:ext cx="3035740" cy="2441120"/>
          </a:xfrm>
          <a:prstGeom prst="roundRect">
            <a:avLst>
              <a:gd name="adj" fmla="val 561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04C31C4-5EBF-4CFA-947D-9BE0637F4A98}"/>
              </a:ext>
            </a:extLst>
          </p:cNvPr>
          <p:cNvSpPr/>
          <p:nvPr/>
        </p:nvSpPr>
        <p:spPr>
          <a:xfrm>
            <a:off x="3205410" y="2850011"/>
            <a:ext cx="2542903" cy="2441121"/>
          </a:xfrm>
          <a:prstGeom prst="roundRect">
            <a:avLst>
              <a:gd name="adj" fmla="val 829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왼쪽/오른쪽/위쪽 1">
            <a:extLst>
              <a:ext uri="{FF2B5EF4-FFF2-40B4-BE49-F238E27FC236}">
                <a16:creationId xmlns:a16="http://schemas.microsoft.com/office/drawing/2014/main" id="{3840814A-E836-46D7-B006-A0A2F2C68514}"/>
              </a:ext>
            </a:extLst>
          </p:cNvPr>
          <p:cNvSpPr/>
          <p:nvPr/>
        </p:nvSpPr>
        <p:spPr>
          <a:xfrm>
            <a:off x="5941859" y="4453679"/>
            <a:ext cx="1633614" cy="1485677"/>
          </a:xfrm>
          <a:prstGeom prst="leftRightUpArrow">
            <a:avLst>
              <a:gd name="adj1" fmla="val 14610"/>
              <a:gd name="adj2" fmla="val 18506"/>
              <a:gd name="adj3" fmla="val 22078"/>
            </a:avLst>
          </a:prstGeom>
          <a:solidFill>
            <a:srgbClr val="71C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C37DAF-186C-4267-9BAC-326864FE38BD}"/>
              </a:ext>
            </a:extLst>
          </p:cNvPr>
          <p:cNvSpPr txBox="1"/>
          <p:nvPr/>
        </p:nvSpPr>
        <p:spPr>
          <a:xfrm>
            <a:off x="6222771" y="3878166"/>
            <a:ext cx="1071790" cy="306467"/>
          </a:xfrm>
          <a:prstGeom prst="roundRect">
            <a:avLst/>
          </a:prstGeom>
          <a:solidFill>
            <a:srgbClr val="ADF7B6"/>
          </a:solidFill>
          <a:ln>
            <a:solidFill>
              <a:srgbClr val="71CC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결론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3208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p.29 </a:t>
            </a:r>
            <a:r>
              <a:rPr lang="ko-KR" altLang="en-US" dirty="0">
                <a:solidFill>
                  <a:schemeClr val="tx1"/>
                </a:solidFill>
              </a:rPr>
              <a:t>문제 해결 확인하기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 확인하기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데이터 분석 과정을 거치면서 다양한 분석 결과를 알아보았습니다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분석 결과를 활용하여 다음과 같이 정의해 두었던 문제를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F8D9C5FE-569C-4971-BF96-267A67246B06}"/>
              </a:ext>
            </a:extLst>
          </p:cNvPr>
          <p:cNvSpPr/>
          <p:nvPr/>
        </p:nvSpPr>
        <p:spPr>
          <a:xfrm>
            <a:off x="2675105" y="2311882"/>
            <a:ext cx="872571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EA7AF-D18B-47A5-8DD3-A513611FB939}"/>
              </a:ext>
            </a:extLst>
          </p:cNvPr>
          <p:cNvSpPr txBox="1"/>
          <p:nvPr/>
        </p:nvSpPr>
        <p:spPr>
          <a:xfrm>
            <a:off x="5651863" y="2169267"/>
            <a:ext cx="2272963" cy="510778"/>
          </a:xfrm>
          <a:prstGeom prst="roundRect">
            <a:avLst/>
          </a:prstGeom>
          <a:solidFill>
            <a:srgbClr val="FFC0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쇼를 좋아한다면 계속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넷플릭스를</a:t>
            </a:r>
            <a:r>
              <a:rPr lang="en-US" altLang="ko-KR" sz="1200" dirty="0"/>
              <a:t> </a:t>
            </a:r>
            <a:r>
              <a:rPr lang="ko-KR" altLang="en-US" sz="1200" dirty="0"/>
              <a:t>구독해도 좋을까</a:t>
            </a:r>
            <a:r>
              <a:rPr lang="en-US" altLang="ko-KR" sz="1200" dirty="0"/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E720BEB-1AFA-4432-810A-3CD16DD6FDAA}"/>
              </a:ext>
            </a:extLst>
          </p:cNvPr>
          <p:cNvSpPr/>
          <p:nvPr/>
        </p:nvSpPr>
        <p:spPr>
          <a:xfrm>
            <a:off x="7688942" y="2850012"/>
            <a:ext cx="3449321" cy="2962644"/>
          </a:xfrm>
          <a:prstGeom prst="roundRect">
            <a:avLst>
              <a:gd name="adj" fmla="val 561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CDEDF1EC-45E8-4787-B8EB-7E6ABBC95DCD}"/>
              </a:ext>
            </a:extLst>
          </p:cNvPr>
          <p:cNvSpPr/>
          <p:nvPr/>
        </p:nvSpPr>
        <p:spPr>
          <a:xfrm>
            <a:off x="6101473" y="3619834"/>
            <a:ext cx="1226051" cy="25949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그렇다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2">
            <a:extLst>
              <a:ext uri="{FF2B5EF4-FFF2-40B4-BE49-F238E27FC236}">
                <a16:creationId xmlns:a16="http://schemas.microsoft.com/office/drawing/2014/main" id="{FBC9181E-E2A2-4425-9324-8063009912A4}"/>
              </a:ext>
            </a:extLst>
          </p:cNvPr>
          <p:cNvSpPr/>
          <p:nvPr/>
        </p:nvSpPr>
        <p:spPr>
          <a:xfrm>
            <a:off x="6107058" y="4708860"/>
            <a:ext cx="1219774" cy="25949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그렇지 않다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1C037C-E1A7-4537-8842-A2496CFD8B51}"/>
              </a:ext>
            </a:extLst>
          </p:cNvPr>
          <p:cNvSpPr txBox="1"/>
          <p:nvPr/>
        </p:nvSpPr>
        <p:spPr>
          <a:xfrm>
            <a:off x="6090218" y="505590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5F65045-31B3-4B49-9EEC-4FAAF8AF29EE}"/>
              </a:ext>
            </a:extLst>
          </p:cNvPr>
          <p:cNvSpPr/>
          <p:nvPr/>
        </p:nvSpPr>
        <p:spPr>
          <a:xfrm>
            <a:off x="2926736" y="2850011"/>
            <a:ext cx="2912184" cy="2962643"/>
          </a:xfrm>
          <a:prstGeom prst="roundRect">
            <a:avLst>
              <a:gd name="adj" fmla="val 829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31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p.30 </a:t>
            </a:r>
            <a:r>
              <a:rPr lang="ko-KR" altLang="en-US" dirty="0" err="1">
                <a:solidFill>
                  <a:schemeClr val="tx1"/>
                </a:solidFill>
              </a:rPr>
              <a:t>통계값</a:t>
            </a:r>
            <a:r>
              <a:rPr lang="ko-KR" altLang="en-US" dirty="0">
                <a:solidFill>
                  <a:schemeClr val="tx1"/>
                </a:solidFill>
              </a:rPr>
              <a:t>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통계값</a:t>
            </a:r>
            <a:r>
              <a:rPr lang="ko-KR" altLang="en-US" b="1" dirty="0"/>
              <a:t> 분석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902083" y="1882430"/>
            <a:ext cx="4734130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데이터 분석 과정에서 핵심적인 단계는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탐색적 데이터 분석이라고 할 수 있습니다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탐색적 데이터 분석에서 가장 먼저 할 일은 데이터의    값을 살펴보는 것입니다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다음과 같은 사항을 고려하며 데이터의 값을 살펴봅니다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값의 크기는 전반적으로 얼마인가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일반적인 값과 다른 값이 있는가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값의 범위는 얼마인가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의문을 해결하는데 </a:t>
            </a:r>
            <a:r>
              <a:rPr lang="ko-KR" altLang="en-US" sz="1400" dirty="0" err="1"/>
              <a:t>통계값을</a:t>
            </a:r>
            <a:r>
              <a:rPr lang="ko-KR" altLang="en-US" sz="1400" dirty="0"/>
              <a:t> 사용합니다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3595"/>
            <a:ext cx="900000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데이터가 갖고 있는 값을 이해하면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데이터를 해석하는 아이디어를 얻을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83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p.31 </a:t>
            </a:r>
            <a:r>
              <a:rPr lang="ko-KR" altLang="en-US" dirty="0">
                <a:solidFill>
                  <a:schemeClr val="tx1"/>
                </a:solidFill>
              </a:rPr>
              <a:t>대푯값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대푯값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631239" y="1939832"/>
            <a:ext cx="4739244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오른쪽 그림의 말처럼 데이터가 대체로 어떤 값을 갖는지 궁금해 하는 경우가 많습니다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이렇게 데이터 값의 전반적인 크기를 나타내는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통계값을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대푯값이라고 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가장 많이 사용하는 대푯값은 다음과 같습니다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평균값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중앙값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/>
              <a:t>최빈값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8622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대푯값으로 데이터의 경향을 알 수 있습니다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4027" r="77840" b="75684"/>
          <a:stretch/>
        </p:blipFill>
        <p:spPr>
          <a:xfrm>
            <a:off x="10193158" y="4500689"/>
            <a:ext cx="709022" cy="870864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9574185" y="3490136"/>
            <a:ext cx="1946969" cy="756000"/>
          </a:xfrm>
          <a:prstGeom prst="wedgeRoundRectCallout">
            <a:avLst>
              <a:gd name="adj1" fmla="val 16286"/>
              <a:gd name="adj2" fmla="val 84357"/>
              <a:gd name="adj3" fmla="val 16667"/>
            </a:avLst>
          </a:prstGeom>
          <a:solidFill>
            <a:srgbClr val="D3F0F5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개인마다 다양하겠지만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조사에 따르면 보통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60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만원이라고 하더라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2" t="28070" r="5488" b="51641"/>
          <a:stretch/>
        </p:blipFill>
        <p:spPr>
          <a:xfrm>
            <a:off x="8366058" y="4571363"/>
            <a:ext cx="651482" cy="800190"/>
          </a:xfrm>
          <a:prstGeom prst="rect">
            <a:avLst/>
          </a:prstGeom>
        </p:spPr>
      </p:pic>
      <p:sp>
        <p:nvSpPr>
          <p:cNvPr id="14" name="모서리가 둥근 사각형 설명선 13"/>
          <p:cNvSpPr/>
          <p:nvPr/>
        </p:nvSpPr>
        <p:spPr>
          <a:xfrm>
            <a:off x="7737357" y="3490136"/>
            <a:ext cx="1728000" cy="792000"/>
          </a:xfrm>
          <a:prstGeom prst="wedgeRoundRectCallout">
            <a:avLst>
              <a:gd name="adj1" fmla="val -8702"/>
              <a:gd name="adj2" fmla="val 80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요즘 대학생들의 한달 생활비는 보통 얼마나 되지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46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p.32 </a:t>
            </a:r>
            <a:r>
              <a:rPr lang="ko-KR" altLang="en-US" dirty="0">
                <a:solidFill>
                  <a:schemeClr val="tx1"/>
                </a:solidFill>
              </a:rPr>
              <a:t>평균값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평균값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788557" y="1939832"/>
            <a:ext cx="4528317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평균값은 모든 데이터 값의 합을 데이터 개수로 나누어 구합니다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평균값은 가장 많이 사용되는 대푯값입니다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중앙값이나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최빈값과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달리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데이터의 모든 값을 활용하여 값을 계산합니다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8622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가장 많이 사용되는 대푯값이지만 잘못 사용했을 시 올바르지 못한 분석으로 이어질 수 있으니 주의하여야 합니다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42654"/>
              </p:ext>
            </p:extLst>
          </p:nvPr>
        </p:nvGraphicFramePr>
        <p:xfrm>
          <a:off x="8105198" y="2583756"/>
          <a:ext cx="17280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5375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 rot="21163144">
            <a:off x="9613279" y="3255972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평균 생활비는</a:t>
            </a:r>
            <a:r>
              <a:rPr lang="en-US" altLang="ko-KR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?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706388" y="3343039"/>
            <a:ext cx="2512902" cy="650196"/>
            <a:chOff x="3472568" y="3496927"/>
            <a:chExt cx="2512902" cy="650196"/>
          </a:xfrm>
        </p:grpSpPr>
        <p:sp>
          <p:nvSpPr>
            <p:cNvPr id="22" name="TextBox 21"/>
            <p:cNvSpPr txBox="1"/>
            <p:nvPr/>
          </p:nvSpPr>
          <p:spPr>
            <a:xfrm>
              <a:off x="3472568" y="3627492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평균값 </a:t>
              </a:r>
              <a:r>
                <a:rPr lang="en-US" altLang="ko-KR" sz="1400" dirty="0"/>
                <a:t>=</a:t>
              </a:r>
              <a:endParaRPr lang="ko-KR" altLang="en-US" sz="14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365470" y="3802701"/>
              <a:ext cx="162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03038" y="383934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개수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1779" y="3496927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모든 값의 합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955771" y="3763930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60</a:t>
            </a:r>
            <a:r>
              <a:rPr lang="ko-KR" altLang="en-US" sz="2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250515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  <a:latin typeface="+mn-ea"/>
              </a:rPr>
              <a:t>p.33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평균값 예시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75713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일주일 동안 유튜브 동영상의 조회수와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구독자수를</a:t>
            </a:r>
            <a:r>
              <a:rPr lang="ko-KR" altLang="en-US" sz="1600" dirty="0">
                <a:latin typeface="맑은 고딕" panose="020B0503020000020004" pitchFamily="50" charset="-127"/>
              </a:rPr>
              <a:t> 정리한 데이터가 있습니다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조회수와 구독자 수의 평균값을 구해봅시다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평균값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4679" y="2704947"/>
            <a:ext cx="3606800" cy="353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9864E8-B98A-4E4F-ACF2-E5DA8213F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37821"/>
              </p:ext>
            </p:extLst>
          </p:nvPr>
        </p:nvGraphicFramePr>
        <p:xfrm>
          <a:off x="2913903" y="2913769"/>
          <a:ext cx="324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8507681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49319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4134651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014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034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525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82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593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60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627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82390"/>
                  </a:ext>
                </a:extLst>
              </a:tr>
            </a:tbl>
          </a:graphicData>
        </a:graphic>
      </p:graphicFrame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277200A8-BF7A-4226-8D87-4263B157C9D1}"/>
              </a:ext>
            </a:extLst>
          </p:cNvPr>
          <p:cNvSpPr/>
          <p:nvPr/>
        </p:nvSpPr>
        <p:spPr>
          <a:xfrm>
            <a:off x="4016757" y="2816776"/>
            <a:ext cx="1044000" cy="2772000"/>
          </a:xfrm>
          <a:prstGeom prst="roundRect">
            <a:avLst>
              <a:gd name="adj" fmla="val 9167"/>
            </a:avLst>
          </a:prstGeom>
          <a:noFill/>
          <a:ln w="38100"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id="{519D6066-8F52-4C34-AB4F-E33EF93E0674}"/>
              </a:ext>
            </a:extLst>
          </p:cNvPr>
          <p:cNvSpPr/>
          <p:nvPr/>
        </p:nvSpPr>
        <p:spPr>
          <a:xfrm>
            <a:off x="5100338" y="2816777"/>
            <a:ext cx="1080000" cy="2772000"/>
          </a:xfrm>
          <a:prstGeom prst="roundRect">
            <a:avLst>
              <a:gd name="adj" fmla="val 9167"/>
            </a:avLst>
          </a:prstGeom>
          <a:noFill/>
          <a:ln w="38100">
            <a:solidFill>
              <a:srgbClr val="FA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151439" y="270494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992165" y="6307395"/>
            <a:ext cx="9151195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대푯값으로 데이터의 경향을 알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697339" y="2724271"/>
            <a:ext cx="2512902" cy="650196"/>
            <a:chOff x="3472568" y="3496927"/>
            <a:chExt cx="2512902" cy="650196"/>
          </a:xfrm>
        </p:grpSpPr>
        <p:sp>
          <p:nvSpPr>
            <p:cNvPr id="15" name="TextBox 14"/>
            <p:cNvSpPr txBox="1"/>
            <p:nvPr/>
          </p:nvSpPr>
          <p:spPr>
            <a:xfrm>
              <a:off x="3472568" y="3627492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평균값 </a:t>
              </a:r>
              <a:r>
                <a:rPr lang="en-US" altLang="ko-KR" sz="1400" dirty="0"/>
                <a:t>=</a:t>
              </a:r>
              <a:endParaRPr lang="ko-KR" altLang="en-US" sz="14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365470" y="3802701"/>
              <a:ext cx="162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03038" y="383934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개수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1779" y="3496927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모든 값의 합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165210" y="4076730"/>
            <a:ext cx="3556329" cy="652199"/>
            <a:chOff x="3807108" y="3494924"/>
            <a:chExt cx="3556329" cy="652199"/>
          </a:xfrm>
        </p:grpSpPr>
        <p:sp>
          <p:nvSpPr>
            <p:cNvPr id="21" name="TextBox 20"/>
            <p:cNvSpPr txBox="1"/>
            <p:nvPr/>
          </p:nvSpPr>
          <p:spPr>
            <a:xfrm>
              <a:off x="6354828" y="3675625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= 2457.14</a:t>
              </a:r>
              <a:endParaRPr lang="ko-KR" altLang="en-US" sz="1400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807108" y="3839345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43082" y="383934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33002" y="3494924"/>
              <a:ext cx="2504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(1700+2100+···+2500+3200)</a:t>
              </a:r>
              <a:endParaRPr lang="ko-KR" altLang="en-US" sz="1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97339" y="3763200"/>
            <a:ext cx="1689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조회수 평균 </a:t>
            </a:r>
            <a:r>
              <a:rPr lang="en-US" altLang="ko-KR" sz="1400" dirty="0">
                <a:latin typeface="+mn-ea"/>
              </a:rPr>
              <a:t>: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66282" y="5144815"/>
            <a:ext cx="3556329" cy="652199"/>
            <a:chOff x="3807108" y="3494924"/>
            <a:chExt cx="3556329" cy="652199"/>
          </a:xfrm>
        </p:grpSpPr>
        <p:sp>
          <p:nvSpPr>
            <p:cNvPr id="26" name="TextBox 25"/>
            <p:cNvSpPr txBox="1"/>
            <p:nvPr/>
          </p:nvSpPr>
          <p:spPr>
            <a:xfrm>
              <a:off x="6354828" y="3675625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= 1678.57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3807108" y="3839345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43082" y="383934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33002" y="3494924"/>
              <a:ext cx="2504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(1500+1550+···+1800+1800)</a:t>
              </a:r>
              <a:endParaRPr lang="ko-KR" altLang="en-US" sz="14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698411" y="4821453"/>
            <a:ext cx="1689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구독자수</a:t>
            </a:r>
            <a:r>
              <a:rPr lang="ko-KR" altLang="en-US" sz="1400" dirty="0">
                <a:latin typeface="+mn-ea"/>
              </a:rPr>
              <a:t> 평균 </a:t>
            </a:r>
            <a:r>
              <a:rPr lang="en-US" altLang="ko-KR" sz="1400" dirty="0">
                <a:latin typeface="+mn-ea"/>
              </a:rPr>
              <a:t>: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36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8" y="2878325"/>
            <a:ext cx="7344000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넷플릭스는</a:t>
            </a:r>
            <a:r>
              <a:rPr lang="ko-KR" altLang="en-US" sz="1400" dirty="0">
                <a:latin typeface="+mn-ea"/>
              </a:rPr>
              <a:t> 콘텐츠와 사용자 각각을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콘텐츠를 중심으로 데이터를 분석할 때는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영상마다</a:t>
            </a:r>
            <a:r>
              <a:rPr lang="ko-KR" altLang="en-US" sz="1400" dirty="0">
                <a:latin typeface="+mn-ea"/>
              </a:rPr>
              <a:t> 필요한 특성을 저장하고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 특성 중 사용자가 선호하는 특성을 찾아 추천합니다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79291" y="388632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image2.png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62880" y="3987925"/>
            <a:ext cx="450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>
            <a:off x="6736986" y="4097201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출연 배우</a:t>
            </a:r>
          </a:p>
        </p:txBody>
      </p:sp>
      <p:sp>
        <p:nvSpPr>
          <p:cNvPr id="18" name="오각형 17"/>
          <p:cNvSpPr/>
          <p:nvPr/>
        </p:nvSpPr>
        <p:spPr>
          <a:xfrm>
            <a:off x="6736986" y="4463515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감독</a:t>
            </a:r>
          </a:p>
        </p:txBody>
      </p:sp>
      <p:sp>
        <p:nvSpPr>
          <p:cNvPr id="19" name="오각형 18"/>
          <p:cNvSpPr/>
          <p:nvPr/>
        </p:nvSpPr>
        <p:spPr>
          <a:xfrm>
            <a:off x="6736986" y="482982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각본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6736986" y="5205467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장르</a:t>
            </a:r>
          </a:p>
        </p:txBody>
      </p:sp>
      <p:sp>
        <p:nvSpPr>
          <p:cNvPr id="21" name="오각형 20"/>
          <p:cNvSpPr/>
          <p:nvPr/>
        </p:nvSpPr>
        <p:spPr>
          <a:xfrm>
            <a:off x="6736986" y="5580796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" name="오른쪽 중괄호 7"/>
          <p:cNvSpPr/>
          <p:nvPr/>
        </p:nvSpPr>
        <p:spPr>
          <a:xfrm>
            <a:off x="8281311" y="4087256"/>
            <a:ext cx="360000" cy="1800000"/>
          </a:xfrm>
          <a:prstGeom prst="rightBrace">
            <a:avLst>
              <a:gd name="adj1" fmla="val 63934"/>
              <a:gd name="adj2" fmla="val 50000"/>
            </a:avLst>
          </a:prstGeom>
          <a:ln w="12700">
            <a:solidFill>
              <a:srgbClr val="2BA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98576" y="4850326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콘텐츠 특성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51408" r="68096" b="2370"/>
          <a:stretch/>
        </p:blipFill>
        <p:spPr>
          <a:xfrm>
            <a:off x="5358657" y="4082375"/>
            <a:ext cx="1408615" cy="201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12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6902" y="3084945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통계 방법과는 다른 데이터 분석에 특화된 방법을 적용한다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96902" y="375335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데이터의 분포를 알아내는 과정이 포함된다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96902" y="4409342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데이터의 의미를 쉽게 알 수 있게 그래프를 그릴 수도 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96902" y="506532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가설을 세우고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가설을 검증하는 과정이라고 할 수 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2868657" y="31707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+mn-ea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탐색적 데이터 분석에서는 통계학에서 사용되는 기본적인 통계 기법을 활용합니다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p.34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9254C-DFBB-49FE-A32F-BBD355D6676F}"/>
              </a:ext>
            </a:extLst>
          </p:cNvPr>
          <p:cNvSpPr txBox="1"/>
          <p:nvPr/>
        </p:nvSpPr>
        <p:spPr>
          <a:xfrm>
            <a:off x="3107458" y="6191702"/>
            <a:ext cx="7697097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평균값은 모든 값의 합을 개수로 나누기 때문에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데이터의 모든 값을 활용하는 대푯값이예요</a:t>
            </a:r>
            <a:r>
              <a:rPr lang="en-US" altLang="ko-KR" sz="12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정렬된 데이터의 중앙에 위치한 값은 중앙값이라고 합니다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5E77-F2F6-43E0-B68A-2AC4FCC1ECAE}"/>
              </a:ext>
            </a:extLst>
          </p:cNvPr>
          <p:cNvSpPr/>
          <p:nvPr/>
        </p:nvSpPr>
        <p:spPr>
          <a:xfrm>
            <a:off x="2939845" y="2621902"/>
            <a:ext cx="8200906" cy="362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9542-A028-45E1-9552-D709A575125C}"/>
              </a:ext>
            </a:extLst>
          </p:cNvPr>
          <p:cNvGrpSpPr/>
          <p:nvPr/>
        </p:nvGrpSpPr>
        <p:grpSpPr>
          <a:xfrm>
            <a:off x="4739239" y="2832506"/>
            <a:ext cx="5328888" cy="2970062"/>
            <a:chOff x="4739239" y="3097978"/>
            <a:chExt cx="5328888" cy="2970062"/>
          </a:xfrm>
        </p:grpSpPr>
        <p:sp>
          <p:nvSpPr>
            <p:cNvPr id="28" name="모서리가 둥근 직사각형 22">
              <a:extLst>
                <a:ext uri="{FF2B5EF4-FFF2-40B4-BE49-F238E27FC236}">
                  <a16:creationId xmlns:a16="http://schemas.microsoft.com/office/drawing/2014/main" id="{B92DD186-34B0-458A-8FA6-5AD33C8CCB5C}"/>
                </a:ext>
              </a:extLst>
            </p:cNvPr>
            <p:cNvSpPr/>
            <p:nvPr/>
          </p:nvSpPr>
          <p:spPr>
            <a:xfrm>
              <a:off x="4742163" y="3097978"/>
              <a:ext cx="5325963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데이터를 대표하는 값이라 할 수 있다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sp>
          <p:nvSpPr>
            <p:cNvPr id="29" name="모서리가 둥근 직사각형 23">
              <a:extLst>
                <a:ext uri="{FF2B5EF4-FFF2-40B4-BE49-F238E27FC236}">
                  <a16:creationId xmlns:a16="http://schemas.microsoft.com/office/drawing/2014/main" id="{76C8BC2B-F3D5-43DC-BFF1-910223F0D2AA}"/>
                </a:ext>
              </a:extLst>
            </p:cNvPr>
            <p:cNvSpPr/>
            <p:nvPr/>
          </p:nvSpPr>
          <p:spPr>
            <a:xfrm>
              <a:off x="4742163" y="3901338"/>
              <a:ext cx="5325964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모든 값의 합을 값의 개수로 나눈 수치이다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116C53EF-0760-498F-A7AF-404D7684D6A5}"/>
                </a:ext>
              </a:extLst>
            </p:cNvPr>
            <p:cNvSpPr/>
            <p:nvPr/>
          </p:nvSpPr>
          <p:spPr>
            <a:xfrm>
              <a:off x="4739239" y="4749759"/>
              <a:ext cx="5328888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크기 순으로 정렬한 데이터에서 중앙에 위치한 값이다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모서리가 둥근 직사각형 25">
              <a:extLst>
                <a:ext uri="{FF2B5EF4-FFF2-40B4-BE49-F238E27FC236}">
                  <a16:creationId xmlns:a16="http://schemas.microsoft.com/office/drawing/2014/main" id="{373F4FA8-021D-40EB-B31F-BBE5EE1089C4}"/>
                </a:ext>
              </a:extLst>
            </p:cNvPr>
            <p:cNvSpPr/>
            <p:nvPr/>
          </p:nvSpPr>
          <p:spPr>
            <a:xfrm>
              <a:off x="4739239" y="5578512"/>
              <a:ext cx="5328888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데이터의 모든 값을 활용한다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3BBCD5F-4911-4CD0-B280-6F96B1FF6EDD}"/>
              </a:ext>
            </a:extLst>
          </p:cNvPr>
          <p:cNvSpPr txBox="1"/>
          <p:nvPr/>
        </p:nvSpPr>
        <p:spPr>
          <a:xfrm>
            <a:off x="9476999" y="450644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+mn-ea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33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75713"/>
            <a:ext cx="9125338" cy="50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다음 중 평균값에 대한 설명이 아닌 것을 선택해 봅시다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평균값 확인하기</a:t>
            </a:r>
          </a:p>
        </p:txBody>
      </p:sp>
    </p:spTree>
    <p:extLst>
      <p:ext uri="{BB962C8B-B14F-4D97-AF65-F5344CB8AC3E}">
        <p14:creationId xmlns:p14="http://schemas.microsoft.com/office/powerpoint/2010/main" val="73521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p.35 </a:t>
            </a:r>
            <a:r>
              <a:rPr lang="ko-KR" altLang="en-US" dirty="0">
                <a:solidFill>
                  <a:schemeClr val="tx1"/>
                </a:solidFill>
              </a:rPr>
              <a:t>중앙값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24232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중앙값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그룹 </a:t>
            </a:r>
            <a:r>
              <a:rPr lang="en-US" altLang="ko-KR" sz="1200" dirty="0">
                <a:latin typeface="+mn-ea"/>
              </a:rPr>
              <a:t>B</a:t>
            </a:r>
            <a:r>
              <a:rPr lang="ko-KR" altLang="en-US" sz="1200" dirty="0">
                <a:latin typeface="+mn-ea"/>
              </a:rPr>
              <a:t>에 있는 </a:t>
            </a:r>
            <a:r>
              <a:rPr lang="en-US" altLang="ko-KR" sz="1200" dirty="0">
                <a:latin typeface="+mn-ea"/>
              </a:rPr>
              <a:t>0 </a:t>
            </a:r>
            <a:r>
              <a:rPr lang="ko-KR" altLang="en-US" sz="1200" dirty="0">
                <a:latin typeface="+mn-ea"/>
              </a:rPr>
              <a:t>또는 </a:t>
            </a:r>
            <a:r>
              <a:rPr lang="en-US" altLang="ko-KR" sz="1200" dirty="0">
                <a:latin typeface="+mn-ea"/>
              </a:rPr>
              <a:t>4,000,000</a:t>
            </a:r>
            <a:r>
              <a:rPr lang="ko-KR" altLang="en-US" sz="1200" dirty="0">
                <a:latin typeface="+mn-ea"/>
              </a:rPr>
              <a:t>처럼 극단적인 값을 </a:t>
            </a:r>
            <a:r>
              <a:rPr lang="ko-KR" altLang="en-US" sz="1200" dirty="0" err="1">
                <a:latin typeface="+mn-ea"/>
              </a:rPr>
              <a:t>이상치라고</a:t>
            </a:r>
            <a:r>
              <a:rPr lang="ko-KR" altLang="en-US" sz="1200" dirty="0">
                <a:latin typeface="+mn-ea"/>
              </a:rPr>
              <a:t> 불러요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494056" y="2060784"/>
            <a:ext cx="4653531" cy="4221610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중앙값은 데이터를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정렬한 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한가운데에 있는 값입니다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표에서 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평균 생활비는 비슷합니다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극단적으로 큰 값과 작은 값이 있어서 평균값이 데이터의 전반적인 크기를 대표한다고 보기 어렵습니다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평균값을 사용하기 어려울 때 중앙값을 대푯값으로 사용합니다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24696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0519" y="1956982"/>
            <a:ext cx="4464000" cy="436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079641" y="214491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116" y="2165082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72199"/>
              </p:ext>
            </p:extLst>
          </p:nvPr>
        </p:nvGraphicFramePr>
        <p:xfrm>
          <a:off x="7338083" y="2450052"/>
          <a:ext cx="1800000" cy="35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774,444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65577"/>
              </p:ext>
            </p:extLst>
          </p:nvPr>
        </p:nvGraphicFramePr>
        <p:xfrm>
          <a:off x="9443790" y="2440458"/>
          <a:ext cx="1800000" cy="35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755,555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154802" y="4365522"/>
            <a:ext cx="1044000" cy="358774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385204" y="3080387"/>
            <a:ext cx="612000" cy="296916"/>
          </a:xfrm>
          <a:prstGeom prst="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410354" y="4704227"/>
            <a:ext cx="612000" cy="296916"/>
          </a:xfrm>
          <a:prstGeom prst="rect">
            <a:avLst/>
          </a:prstGeom>
        </p:spPr>
      </p:pic>
      <p:pic>
        <p:nvPicPr>
          <p:cNvPr id="24" name="그림 23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385948" y="5011113"/>
            <a:ext cx="612000" cy="2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4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p.36 </a:t>
            </a:r>
            <a:r>
              <a:rPr lang="ko-KR" altLang="en-US" dirty="0">
                <a:solidFill>
                  <a:schemeClr val="tx1"/>
                </a:solidFill>
              </a:rPr>
              <a:t>중앙값 계산법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85545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중앙값을 계산하는 방법은 데이터의 개수가 홀수일 때와 짝수일 때가 다릅니다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두 방법을 비교하며 살펴봅시다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계산법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30797" y="6246221"/>
            <a:ext cx="9151195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오름차순으로 정렬하면 데이터가 작은 값부터 큰 값까지 순서대로 나열됩니다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항상 데이터를 정렬한 뒤에 가운데 있는 값을 찾아야 한다는 점을 잊지 마세요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562636" y="230969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33264" y="2294140"/>
            <a:ext cx="4320000" cy="3952054"/>
            <a:chOff x="2537927" y="2291939"/>
            <a:chExt cx="4320000" cy="395205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537927" y="2291939"/>
              <a:ext cx="4320000" cy="3952054"/>
            </a:xfrm>
            <a:prstGeom prst="roundRect">
              <a:avLst>
                <a:gd name="adj" fmla="val 4317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546843" y="3042420"/>
              <a:ext cx="2484000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데이터를 오름차순으로 정렬한다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546843" y="3644015"/>
              <a:ext cx="2484000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데이터의 개수를 확인한다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676453" y="5161586"/>
              <a:ext cx="2035735" cy="948831"/>
            </a:xfrm>
            <a:prstGeom prst="roundRect">
              <a:avLst>
                <a:gd name="adj" fmla="val 4596"/>
              </a:avLst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4774401" y="5522111"/>
              <a:ext cx="1656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9167" y="549077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76453" y="5222274"/>
              <a:ext cx="1935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가장 가운데 두 값의 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44319" y="5770263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구한다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26" name="직선 화살표 연결선 25"/>
            <p:cNvCxnSpPr>
              <a:stCxn id="18" idx="2"/>
              <a:endCxn id="19" idx="0"/>
            </p:cNvCxnSpPr>
            <p:nvPr/>
          </p:nvCxnSpPr>
          <p:spPr>
            <a:xfrm>
              <a:off x="4788843" y="3402420"/>
              <a:ext cx="0" cy="24159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2"/>
              <a:endCxn id="29" idx="0"/>
            </p:cNvCxnSpPr>
            <p:nvPr/>
          </p:nvCxnSpPr>
          <p:spPr>
            <a:xfrm flipH="1">
              <a:off x="4787746" y="4004015"/>
              <a:ext cx="1097" cy="24159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3545746" y="4245610"/>
              <a:ext cx="2484000" cy="576000"/>
              <a:chOff x="3514911" y="4212661"/>
              <a:chExt cx="2484000" cy="576000"/>
            </a:xfrm>
          </p:grpSpPr>
          <p:sp>
            <p:nvSpPr>
              <p:cNvPr id="29" name="다이아몬드 28"/>
              <p:cNvSpPr/>
              <p:nvPr/>
            </p:nvSpPr>
            <p:spPr>
              <a:xfrm>
                <a:off x="3514911" y="4212661"/>
                <a:ext cx="2484000" cy="576000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rgbClr val="36B5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93562" y="4377253"/>
                <a:ext cx="19030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데이터 개수가 홀수인가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?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모서리가 둥근 직사각형 30"/>
            <p:cNvSpPr/>
            <p:nvPr/>
          </p:nvSpPr>
          <p:spPr>
            <a:xfrm>
              <a:off x="2707190" y="5161586"/>
              <a:ext cx="1800000" cy="948831"/>
            </a:xfrm>
            <a:prstGeom prst="roundRect">
              <a:avLst>
                <a:gd name="adj" fmla="val 4596"/>
              </a:avLst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97727" y="5522111"/>
              <a:ext cx="1152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227693" y="550688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09923" y="5222274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 개수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36174" y="5744368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값을 찾는다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37" name="꺾인 연결선 36"/>
            <p:cNvCxnSpPr>
              <a:stCxn id="29" idx="2"/>
              <a:endCxn id="31" idx="0"/>
            </p:cNvCxnSpPr>
            <p:nvPr/>
          </p:nvCxnSpPr>
          <p:spPr>
            <a:xfrm rot="5400000">
              <a:off x="4027480" y="4401320"/>
              <a:ext cx="339976" cy="1180556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29" idx="2"/>
              <a:endCxn id="20" idx="0"/>
            </p:cNvCxnSpPr>
            <p:nvPr/>
          </p:nvCxnSpPr>
          <p:spPr>
            <a:xfrm rot="16200000" flipH="1">
              <a:off x="5071045" y="4538310"/>
              <a:ext cx="339976" cy="90657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556355" y="4724569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예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48572" y="47348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아니오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14881" y="541123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을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673224" y="2457897"/>
              <a:ext cx="1080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계산 방법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18568" y="54026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번째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218182" y="212803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07583" y="2514914"/>
            <a:ext cx="5035607" cy="353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71091"/>
              </p:ext>
            </p:extLst>
          </p:nvPr>
        </p:nvGraphicFramePr>
        <p:xfrm>
          <a:off x="7700307" y="2661819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48" name="오른쪽 화살표 47"/>
          <p:cNvSpPr/>
          <p:nvPr/>
        </p:nvSpPr>
        <p:spPr>
          <a:xfrm rot="5400000">
            <a:off x="9264427" y="3071865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1364" y="3451535"/>
            <a:ext cx="2282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데이터의 개수가 홀수이므로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8985423" y="3340380"/>
            <a:ext cx="554960" cy="499309"/>
            <a:chOff x="3487176" y="4383037"/>
            <a:chExt cx="554960" cy="499309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3525520" y="4635817"/>
              <a:ext cx="46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626804" y="460534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87176" y="4383037"/>
              <a:ext cx="554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(3+1)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461615" y="3451535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번째 값인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중앙값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81332"/>
              </p:ext>
            </p:extLst>
          </p:nvPr>
        </p:nvGraphicFramePr>
        <p:xfrm>
          <a:off x="7697195" y="4255715"/>
          <a:ext cx="360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39839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56" name="오른쪽 화살표 55"/>
          <p:cNvSpPr/>
          <p:nvPr/>
        </p:nvSpPr>
        <p:spPr>
          <a:xfrm rot="5400000">
            <a:off x="9264427" y="4638739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882035" y="5662307"/>
            <a:ext cx="2282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데이터의 개수가 짝수이므로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9010314" y="5822303"/>
            <a:ext cx="86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309122" y="57733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81802" y="5569523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(300+400)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818943" y="5662307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결과인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중앙값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55165"/>
              </p:ext>
            </p:extLst>
          </p:nvPr>
        </p:nvGraphicFramePr>
        <p:xfrm>
          <a:off x="7697195" y="4949763"/>
          <a:ext cx="360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39839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63" name="오른쪽 화살표 62"/>
          <p:cNvSpPr/>
          <p:nvPr/>
        </p:nvSpPr>
        <p:spPr>
          <a:xfrm rot="5400000">
            <a:off x="9264427" y="5332788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20562" y="3953358"/>
            <a:ext cx="4680000" cy="3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CAD7EE"/>
              </a:gs>
              <a:gs pos="83000">
                <a:srgbClr val="C9D6ED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804940" y="2696089"/>
            <a:ext cx="57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804940" y="4297865"/>
            <a:ext cx="57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82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p.37 </a:t>
            </a:r>
            <a:r>
              <a:rPr lang="ko-KR" altLang="en-US" dirty="0">
                <a:solidFill>
                  <a:schemeClr val="tx1"/>
                </a:solidFill>
              </a:rPr>
              <a:t>중앙값 예시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85545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평균값이 대푯값으로 적합하지 않았던 데이터에서 중앙값을 구하여 대푯값으로 활용해 봅시다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103845" y="272441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image40.png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사각형: 둥근 모서리 20">
            <a:extLst>
              <a:ext uri="{FF2B5EF4-FFF2-40B4-BE49-F238E27FC236}">
                <a16:creationId xmlns:a16="http://schemas.microsoft.com/office/drawing/2014/main" id="{A6C2EC0D-1F60-41D5-AB75-368C5260E254}"/>
              </a:ext>
            </a:extLst>
          </p:cNvPr>
          <p:cNvSpPr/>
          <p:nvPr/>
        </p:nvSpPr>
        <p:spPr>
          <a:xfrm>
            <a:off x="2630081" y="2419663"/>
            <a:ext cx="8715177" cy="37440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2096" y="243932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0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7879807" y="4172054"/>
            <a:ext cx="468987" cy="504000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8718162" y="3468248"/>
            <a:ext cx="2340000" cy="1980000"/>
          </a:xfrm>
          <a:prstGeom prst="roundRect">
            <a:avLst>
              <a:gd name="adj" fmla="val 801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       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5288403" y="4206248"/>
            <a:ext cx="592827" cy="504000"/>
            <a:chOff x="5233778" y="4388341"/>
            <a:chExt cx="592827" cy="504000"/>
          </a:xfrm>
        </p:grpSpPr>
        <p:sp>
          <p:nvSpPr>
            <p:cNvPr id="73" name="화살표: 오른쪽 15">
              <a:extLst>
                <a:ext uri="{FF2B5EF4-FFF2-40B4-BE49-F238E27FC236}">
                  <a16:creationId xmlns:a16="http://schemas.microsoft.com/office/drawing/2014/main" id="{99EAA542-6C5D-4E01-BD85-0C0CB0846EE9}"/>
                </a:ext>
              </a:extLst>
            </p:cNvPr>
            <p:cNvSpPr/>
            <p:nvPr/>
          </p:nvSpPr>
          <p:spPr>
            <a:xfrm rot="10800000" flipH="1">
              <a:off x="5250605" y="4388341"/>
              <a:ext cx="576000" cy="504000"/>
            </a:xfrm>
            <a:prstGeom prst="rightArrow">
              <a:avLst>
                <a:gd name="adj1" fmla="val 46025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33778" y="45059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정렬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26927"/>
              </p:ext>
            </p:extLst>
          </p:nvPr>
        </p:nvGraphicFramePr>
        <p:xfrm>
          <a:off x="6250599" y="2723573"/>
          <a:ext cx="1080000" cy="288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682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4,000,000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3228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8914751" y="4134684"/>
            <a:ext cx="554960" cy="499309"/>
            <a:chOff x="3477344" y="4383037"/>
            <a:chExt cx="554960" cy="499309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3525520" y="4635817"/>
              <a:ext cx="46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3607348" y="460534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77344" y="4383037"/>
              <a:ext cx="554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(9+1)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875423" y="4617488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500,000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중앙값 임을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875423" y="374568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데이터가 있으므로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410200" y="41778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 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번째 값인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75423" y="495347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 수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46938" y="6164402"/>
            <a:ext cx="886797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그룹 </a:t>
            </a:r>
            <a:r>
              <a:rPr lang="en-US" altLang="ko-KR" sz="1200" dirty="0">
                <a:latin typeface="맑은 고딕" panose="020B0503020000020004" pitchFamily="50" charset="-127"/>
              </a:rPr>
              <a:t>B</a:t>
            </a:r>
            <a:r>
              <a:rPr lang="ko-KR" altLang="en-US" sz="1200" dirty="0">
                <a:latin typeface="맑은 고딕" panose="020B0503020000020004" pitchFamily="50" charset="-127"/>
              </a:rPr>
              <a:t>의 평균값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755,555</a:t>
            </a:r>
            <a:r>
              <a:rPr lang="ko-KR" altLang="en-US" sz="1200" dirty="0">
                <a:latin typeface="+mn-ea"/>
              </a:rPr>
              <a:t> 보다는 중앙값 </a:t>
            </a:r>
            <a:r>
              <a:rPr lang="en-US" altLang="ko-KR" sz="1200" dirty="0">
                <a:latin typeface="+mn-ea"/>
              </a:rPr>
              <a:t>500,00</a:t>
            </a:r>
            <a:r>
              <a:rPr lang="ko-KR" altLang="en-US" sz="1200" dirty="0">
                <a:latin typeface="+mn-ea"/>
              </a:rPr>
              <a:t>이 데이터의 전반적인 크기를 잘 나타내므로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중앙값이 대푯값으로 적합합니다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중앙값을 구하기 위해서 정렬할 때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오름차순과 내림차순 모두 사용할 수 있어요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4375"/>
              </p:ext>
            </p:extLst>
          </p:nvPr>
        </p:nvGraphicFramePr>
        <p:xfrm>
          <a:off x="3190452" y="2723573"/>
          <a:ext cx="1800000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755,555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136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C513DF4-6FF0-426A-8573-608E4FD0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08"/>
            <a:ext cx="12192000" cy="67077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p.38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524217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 값이 순서없이 나열되어 있는 상황에서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중앙값을 구하는 단계를 순서에 맞게 옮겨봅시다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확인하기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774227" y="2840083"/>
            <a:ext cx="3801688" cy="3271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882B8D4-8FE0-4604-A241-C75BDA089E68}"/>
              </a:ext>
            </a:extLst>
          </p:cNvPr>
          <p:cNvSpPr/>
          <p:nvPr/>
        </p:nvSpPr>
        <p:spPr>
          <a:xfrm>
            <a:off x="7836562" y="3297347"/>
            <a:ext cx="1978010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오름차순으로 정렬하기</a:t>
            </a:r>
          </a:p>
        </p:txBody>
      </p: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6129C44E-95F3-4C6F-8397-4FED1DAFD5B4}"/>
              </a:ext>
            </a:extLst>
          </p:cNvPr>
          <p:cNvSpPr/>
          <p:nvPr/>
        </p:nvSpPr>
        <p:spPr>
          <a:xfrm>
            <a:off x="7774227" y="5513116"/>
            <a:ext cx="3558440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개수가 홀수인지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짝수인지 확인하고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경우에 맞는 방법으로 중앙값 계산하기</a:t>
            </a:r>
          </a:p>
        </p:txBody>
      </p:sp>
      <p:sp>
        <p:nvSpPr>
          <p:cNvPr id="30" name="사각형: 둥근 모서리 10">
            <a:extLst>
              <a:ext uri="{FF2B5EF4-FFF2-40B4-BE49-F238E27FC236}">
                <a16:creationId xmlns:a16="http://schemas.microsoft.com/office/drawing/2014/main" id="{9FB98DA4-EDA3-4216-A712-D04378F4F54D}"/>
              </a:ext>
            </a:extLst>
          </p:cNvPr>
          <p:cNvSpPr/>
          <p:nvPr/>
        </p:nvSpPr>
        <p:spPr>
          <a:xfrm>
            <a:off x="7774227" y="4742843"/>
            <a:ext cx="3411541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중앙값이 대푯값으로 적절한지 확인하기</a:t>
            </a:r>
          </a:p>
        </p:txBody>
      </p:sp>
      <p:sp>
        <p:nvSpPr>
          <p:cNvPr id="32" name="사각형: 둥근 모서리 8">
            <a:extLst>
              <a:ext uri="{FF2B5EF4-FFF2-40B4-BE49-F238E27FC236}">
                <a16:creationId xmlns:a16="http://schemas.microsoft.com/office/drawing/2014/main" id="{5BBFCBEC-426C-4D3D-A3DC-7A0A09A5AAD9}"/>
              </a:ext>
            </a:extLst>
          </p:cNvPr>
          <p:cNvSpPr/>
          <p:nvPr/>
        </p:nvSpPr>
        <p:spPr>
          <a:xfrm>
            <a:off x="7842250" y="4018625"/>
            <a:ext cx="2063877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개수를 확인하기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A5C4D7-52E3-4C29-8101-E8667D15C78B}"/>
              </a:ext>
            </a:extLst>
          </p:cNvPr>
          <p:cNvSpPr txBox="1"/>
          <p:nvPr/>
        </p:nvSpPr>
        <p:spPr>
          <a:xfrm>
            <a:off x="8264301" y="394027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E7E4F3-F3B7-4507-8547-3AC9792C147F}"/>
              </a:ext>
            </a:extLst>
          </p:cNvPr>
          <p:cNvSpPr txBox="1"/>
          <p:nvPr/>
        </p:nvSpPr>
        <p:spPr>
          <a:xfrm>
            <a:off x="8383741" y="322876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C935D5-E65E-49C1-8AA7-6AF3DDCF7A5C}"/>
              </a:ext>
            </a:extLst>
          </p:cNvPr>
          <p:cNvSpPr txBox="1"/>
          <p:nvPr/>
        </p:nvSpPr>
        <p:spPr>
          <a:xfrm>
            <a:off x="8994001" y="5386158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945BF-D62F-4449-B9FB-38A282F18A7E}"/>
              </a:ext>
            </a:extLst>
          </p:cNvPr>
          <p:cNvSpPr txBox="1"/>
          <p:nvPr/>
        </p:nvSpPr>
        <p:spPr>
          <a:xfrm>
            <a:off x="8396008" y="458042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78052" y="6211669"/>
            <a:ext cx="886797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중앙값을 구하기 위해서는 가장 먼저 값을 오름차순으로 정렬해야 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중앙값을 구한 뒤에는 대푯값으로 적절한지 다시 확인해 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935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p.39 </a:t>
            </a:r>
            <a:r>
              <a:rPr lang="ko-KR" altLang="en-US" dirty="0" err="1">
                <a:solidFill>
                  <a:schemeClr val="tx1"/>
                </a:solidFill>
              </a:rPr>
              <a:t>최빈값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최빈값</a:t>
            </a:r>
            <a:endParaRPr lang="ko-KR" altLang="en-US" b="1" dirty="0"/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69AF8109-1DAE-438A-8086-42CC9A52E902}"/>
              </a:ext>
            </a:extLst>
          </p:cNvPr>
          <p:cNvSpPr/>
          <p:nvPr/>
        </p:nvSpPr>
        <p:spPr>
          <a:xfrm>
            <a:off x="2524232" y="1882430"/>
            <a:ext cx="4523469" cy="4221610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데이터에서 가장 많이 나타나는 값을  말합니다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가장 많이 입는 옷 사이즈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출퇴근 시간 선호도 등 수치로 나타낼 수 없는 범주형 데이터의 대푯값을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최빈값으로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나타냅니다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때에 따라 여러 개가 될 수도 있습니다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1DF5-E0C4-42D9-AB0C-C9A69CE46CE0}"/>
              </a:ext>
            </a:extLst>
          </p:cNvPr>
          <p:cNvSpPr txBox="1"/>
          <p:nvPr/>
        </p:nvSpPr>
        <p:spPr>
          <a:xfrm>
            <a:off x="3047999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다른 대푯값들과 다르게 아예 없을 수도 있어요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100, 100, 200, 200, 300, 300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데이터에서는 모든 값이 똑같은 횟수로 등장하기 때문에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최빈값이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없다고 할 수 있어요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51774"/>
              </p:ext>
            </p:extLst>
          </p:nvPr>
        </p:nvGraphicFramePr>
        <p:xfrm>
          <a:off x="8716161" y="2677777"/>
          <a:ext cx="10800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옷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507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21058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8974262" y="223486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163144">
            <a:off x="9619692" y="3071306"/>
            <a:ext cx="1917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가장 많이 입는 </a:t>
            </a:r>
            <a:endParaRPr lang="en-US" altLang="ko-KR" sz="2400" b="1" dirty="0">
              <a:solidFill>
                <a:srgbClr val="4EB5F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웰컴체 Regular" panose="02020603020101020101" pitchFamily="18" charset="-127"/>
              <a:ea typeface="웰컴체 Regular" panose="02020603020101020101" pitchFamily="18" charset="-127"/>
              <a:cs typeface="Lucida Sans Unicode" panose="020B0602030504020204" pitchFamily="34" charset="0"/>
            </a:endParaRPr>
          </a:p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옷 사이즈는</a:t>
            </a:r>
            <a:r>
              <a:rPr lang="en-US" altLang="ko-KR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55771" y="41867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미디움</a:t>
            </a:r>
            <a:endParaRPr lang="ko-KR" altLang="en-US" sz="2400" b="1" dirty="0"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웰컴체 Regular" panose="02020603020101020101" pitchFamily="18" charset="-127"/>
              <a:ea typeface="웰컴체 Regular" panose="02020603020101020101" pitchFamily="18" charset="-127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40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p.40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최빈값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신발 매장에서 오늘 어떤 사이즈의 신발이 가장 많이 팔렸는지 조사하려고 합니다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신발 사이즈의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최빈값을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구해봅시다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>
                <a:latin typeface="맑은 고딕" panose="020B0503020000020004" pitchFamily="50" charset="-127"/>
              </a:rPr>
              <a:t>최빈값</a:t>
            </a:r>
            <a:r>
              <a:rPr lang="ko-KR" altLang="en-US" b="1" dirty="0">
                <a:latin typeface="맑은 고딕" panose="020B0503020000020004" pitchFamily="50" charset="-127"/>
              </a:rPr>
              <a:t>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5514714" y="4315974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8400956" y="4315974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024913" y="3655609"/>
            <a:ext cx="2132713" cy="1800000"/>
          </a:xfrm>
          <a:prstGeom prst="roundRect">
            <a:avLst>
              <a:gd name="adj" fmla="val 9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가장 많이 나타난 값인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275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최빈값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가장 많이 판매된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사이즈는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275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임을  알 수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80206"/>
              </p:ext>
            </p:extLst>
          </p:nvPr>
        </p:nvGraphicFramePr>
        <p:xfrm>
          <a:off x="3165749" y="2874311"/>
          <a:ext cx="2160000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판매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신발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1402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1403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1404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1406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1408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912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6440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1410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00322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49549"/>
              </p:ext>
            </p:extLst>
          </p:nvPr>
        </p:nvGraphicFramePr>
        <p:xfrm>
          <a:off x="6292750" y="3583609"/>
          <a:ext cx="1800000" cy="194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신발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빈도수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675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54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91447" y="6293796"/>
            <a:ext cx="972766" cy="4132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92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p.41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20</a:t>
            </a:r>
            <a:r>
              <a:rPr lang="ko-KR" altLang="en-US" sz="1600" dirty="0"/>
              <a:t>대를 대상으로 좋아하는 게임을 조사하였습니다</a:t>
            </a:r>
            <a:r>
              <a:rPr lang="en-US" altLang="ko-KR" sz="1600" dirty="0"/>
              <a:t>. 20</a:t>
            </a:r>
            <a:r>
              <a:rPr lang="ko-KR" altLang="en-US" sz="1600" dirty="0"/>
              <a:t>대가 가장 좋아하는 게임을 알아내려면 다음 중 어떤 값을 사용해야 할까요</a:t>
            </a:r>
            <a:r>
              <a:rPr lang="en-US" altLang="ko-KR" sz="1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최빈값</a:t>
            </a:r>
            <a:r>
              <a:rPr lang="ko-KR" altLang="en-US" b="1" dirty="0"/>
              <a:t> 이해하기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234217"/>
            <a:ext cx="902304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가장 좋아하는 게임은 가장 많이 나타난 데이터가 무엇인지 찾아서 알 수 있어요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가장 많이 나타난 데이터를 </a:t>
            </a:r>
            <a:r>
              <a:rPr lang="ko-KR" altLang="en-US" sz="1200" dirty="0" err="1"/>
              <a:t>최빈값이라고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325958" y="3084945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+mn-ea"/>
              </a:rPr>
              <a:t>평균값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5958" y="3753357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중앙값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5958" y="4409342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최빈값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25958" y="5065327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최소값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5868"/>
              </p:ext>
            </p:extLst>
          </p:nvPr>
        </p:nvGraphicFramePr>
        <p:xfrm>
          <a:off x="3395164" y="2973469"/>
          <a:ext cx="2790482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475">
                  <a:extLst>
                    <a:ext uri="{9D8B030D-6E8A-4147-A177-3AD203B41FA5}">
                      <a16:colId xmlns:a16="http://schemas.microsoft.com/office/drawing/2014/main" val="2837507824"/>
                    </a:ext>
                  </a:extLst>
                </a:gridCol>
                <a:gridCol w="1065007">
                  <a:extLst>
                    <a:ext uri="{9D8B030D-6E8A-4147-A177-3AD203B41FA5}">
                      <a16:colId xmlns:a16="http://schemas.microsoft.com/office/drawing/2014/main" val="150408893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게임명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76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카트라이더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157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3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리그 오브 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219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316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배틀그라운드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0091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오버워치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187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7599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피파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온라인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175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92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121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728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1,000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8481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4113397" y="225184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7E4F3-F3B7-4507-8547-3AC9792C147F}"/>
              </a:ext>
            </a:extLst>
          </p:cNvPr>
          <p:cNvSpPr txBox="1"/>
          <p:nvPr/>
        </p:nvSpPr>
        <p:spPr>
          <a:xfrm>
            <a:off x="9458240" y="455537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183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p.42 </a:t>
            </a:r>
            <a:r>
              <a:rPr lang="ko-KR" altLang="en-US" dirty="0">
                <a:solidFill>
                  <a:schemeClr val="tx1"/>
                </a:solidFill>
              </a:rPr>
              <a:t>최댓값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ko-KR" altLang="en-US" dirty="0">
                <a:solidFill>
                  <a:schemeClr val="tx1"/>
                </a:solidFill>
              </a:rPr>
              <a:t>최솟값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최댓값 </a:t>
            </a:r>
            <a:r>
              <a:rPr lang="en-US" altLang="ko-KR" b="1" dirty="0">
                <a:latin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</a:rPr>
              <a:t>최솟값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1DF5-E0C4-42D9-AB0C-C9A69CE46CE0}"/>
              </a:ext>
            </a:extLst>
          </p:cNvPr>
          <p:cNvSpPr txBox="1"/>
          <p:nvPr/>
        </p:nvSpPr>
        <p:spPr>
          <a:xfrm>
            <a:off x="3047999" y="6211669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최댓값과 최솟값은 오름차순 또는 내림차순으로 데이터를 정렬하면 쉽게 찾을 수 있어요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맑은 고딕" panose="020B0503020000020004" pitchFamily="50" charset="-127"/>
              </a:rPr>
              <a:t>최빈값과</a:t>
            </a:r>
            <a:r>
              <a:rPr lang="ko-KR" altLang="en-US" sz="1200" dirty="0">
                <a:latin typeface="맑은 고딕" panose="020B0503020000020004" pitchFamily="50" charset="-127"/>
              </a:rPr>
              <a:t> 같이 여러 개일 수 있는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대푯값이에요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3" name="사각형: 둥근 모서리 18">
            <a:extLst>
              <a:ext uri="{FF2B5EF4-FFF2-40B4-BE49-F238E27FC236}">
                <a16:creationId xmlns:a16="http://schemas.microsoft.com/office/drawing/2014/main" id="{69AF8109-1DAE-438A-8086-42CC9A52E902}"/>
              </a:ext>
            </a:extLst>
          </p:cNvPr>
          <p:cNvSpPr/>
          <p:nvPr/>
        </p:nvSpPr>
        <p:spPr>
          <a:xfrm>
            <a:off x="2518916" y="1990418"/>
            <a:ext cx="5071621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포유류가 가장 오래 살까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?”,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세상에서 가장 빠른 새는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?”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질문에 대한 조사를 할 때 최댓값 또는 최솟값을 대푯값으로 사용합니다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최댓값과 최솟값은 데이터에서 가장 크고 작은 값을 말하며 가장 극단적인 값인 경우가 많습니다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795EC-8253-45BC-B0CC-E2B70C393412}"/>
              </a:ext>
            </a:extLst>
          </p:cNvPr>
          <p:cNvSpPr txBox="1"/>
          <p:nvPr/>
        </p:nvSpPr>
        <p:spPr>
          <a:xfrm>
            <a:off x="8450013" y="237051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포유류 수명 데이터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79864E8-B98A-4E4F-ACF2-E5DA8213F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548820"/>
              </p:ext>
            </p:extLst>
          </p:nvPr>
        </p:nvGraphicFramePr>
        <p:xfrm>
          <a:off x="7954455" y="2671998"/>
          <a:ext cx="252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38507681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41493199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평균수명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014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족제비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034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고슴도치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525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울버린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82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호랑이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593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불곰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60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서부고릴라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627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북극고래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82390"/>
                  </a:ext>
                </a:extLst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flipH="1">
            <a:off x="10558960" y="3077048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91581" y="304654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6B5CA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최솟값</a:t>
            </a:r>
          </a:p>
        </p:txBody>
      </p:sp>
      <p:sp>
        <p:nvSpPr>
          <p:cNvPr id="18" name="오른쪽 화살표 17"/>
          <p:cNvSpPr/>
          <p:nvPr/>
        </p:nvSpPr>
        <p:spPr>
          <a:xfrm flipH="1">
            <a:off x="10562691" y="5000485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791581" y="496998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6B5CA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최댓값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8578899" y="179792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0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p.43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월드컵 우승과 준우승 횟수 데이터를 보고 빈칸에 알맞게 국가 이름을 입력해 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최댓값 </a:t>
            </a:r>
            <a:r>
              <a:rPr lang="en-US" altLang="ko-KR" b="1" dirty="0">
                <a:latin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</a:rPr>
              <a:t>최솟값 확인하기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9428"/>
              </p:ext>
            </p:extLst>
          </p:nvPr>
        </p:nvGraphicFramePr>
        <p:xfrm>
          <a:off x="3349143" y="3067173"/>
          <a:ext cx="324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4803325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준우승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이탈리아</a:t>
                      </a: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아르헨티나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우루과이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</a:tbl>
          </a:graphicData>
        </a:graphic>
      </p:graphicFrame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9408996C-DC7C-4B9F-B643-A7BF94962274}"/>
              </a:ext>
            </a:extLst>
          </p:cNvPr>
          <p:cNvSpPr/>
          <p:nvPr/>
        </p:nvSpPr>
        <p:spPr>
          <a:xfrm>
            <a:off x="7594600" y="2447340"/>
            <a:ext cx="3390900" cy="1682545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사각형: 둥근 모서리 3">
            <a:extLst>
              <a:ext uri="{FF2B5EF4-FFF2-40B4-BE49-F238E27FC236}">
                <a16:creationId xmlns:a16="http://schemas.microsoft.com/office/drawing/2014/main" id="{9408996C-DC7C-4B9F-B643-A7BF94962274}"/>
              </a:ext>
            </a:extLst>
          </p:cNvPr>
          <p:cNvSpPr/>
          <p:nvPr/>
        </p:nvSpPr>
        <p:spPr>
          <a:xfrm>
            <a:off x="7594600" y="4476924"/>
            <a:ext cx="3390900" cy="1682545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4AB2973D-7E5D-4772-9366-327066A21ED6}"/>
              </a:ext>
            </a:extLst>
          </p:cNvPr>
          <p:cNvSpPr/>
          <p:nvPr/>
        </p:nvSpPr>
        <p:spPr>
          <a:xfrm>
            <a:off x="8731454" y="2323613"/>
            <a:ext cx="1155703" cy="45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최댓값</a:t>
            </a:r>
          </a:p>
        </p:txBody>
      </p:sp>
      <p:sp>
        <p:nvSpPr>
          <p:cNvPr id="17" name="사각형: 둥근 모서리 30">
            <a:extLst>
              <a:ext uri="{FF2B5EF4-FFF2-40B4-BE49-F238E27FC236}">
                <a16:creationId xmlns:a16="http://schemas.microsoft.com/office/drawing/2014/main" id="{599FA389-78EC-4C42-9FC2-154A68797939}"/>
              </a:ext>
            </a:extLst>
          </p:cNvPr>
          <p:cNvSpPr/>
          <p:nvPr/>
        </p:nvSpPr>
        <p:spPr>
          <a:xfrm>
            <a:off x="8731454" y="4275476"/>
            <a:ext cx="1155703" cy="45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최솟값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227C7F-EF25-4866-9D3F-AAB4E1DED6CF}"/>
              </a:ext>
            </a:extLst>
          </p:cNvPr>
          <p:cNvSpPr txBox="1"/>
          <p:nvPr/>
        </p:nvSpPr>
        <p:spPr>
          <a:xfrm>
            <a:off x="8153484" y="2954962"/>
            <a:ext cx="59503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우승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587C2-5F7F-4689-9468-6A883DA98283}"/>
              </a:ext>
            </a:extLst>
          </p:cNvPr>
          <p:cNvSpPr txBox="1"/>
          <p:nvPr/>
        </p:nvSpPr>
        <p:spPr>
          <a:xfrm>
            <a:off x="9659241" y="2954827"/>
            <a:ext cx="800219" cy="338554"/>
          </a:xfrm>
          <a:prstGeom prst="rect">
            <a:avLst/>
          </a:prstGeom>
          <a:solidFill>
            <a:srgbClr val="C9D6E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준우승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27C7F-EF25-4866-9D3F-AAB4E1DED6CF}"/>
              </a:ext>
            </a:extLst>
          </p:cNvPr>
          <p:cNvSpPr txBox="1"/>
          <p:nvPr/>
        </p:nvSpPr>
        <p:spPr>
          <a:xfrm>
            <a:off x="8153484" y="4902463"/>
            <a:ext cx="59503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우승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587C2-5F7F-4689-9468-6A883DA98283}"/>
              </a:ext>
            </a:extLst>
          </p:cNvPr>
          <p:cNvSpPr txBox="1"/>
          <p:nvPr/>
        </p:nvSpPr>
        <p:spPr>
          <a:xfrm>
            <a:off x="9659241" y="4902328"/>
            <a:ext cx="800219" cy="338554"/>
          </a:xfrm>
          <a:prstGeom prst="rect">
            <a:avLst/>
          </a:prstGeom>
          <a:solidFill>
            <a:srgbClr val="C9D6E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준우승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7858107" y="3453957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9465350" y="3453957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7858107" y="5443173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9465350" y="5443173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DA9814-1CBE-4FAB-93C3-86EBABDAACA2}"/>
              </a:ext>
            </a:extLst>
          </p:cNvPr>
          <p:cNvSpPr txBox="1"/>
          <p:nvPr/>
        </p:nvSpPr>
        <p:spPr>
          <a:xfrm>
            <a:off x="7866762" y="36451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브라질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B10C1-5408-4C2A-9F5A-43098BAAD410}"/>
              </a:ext>
            </a:extLst>
          </p:cNvPr>
          <p:cNvSpPr txBox="1"/>
          <p:nvPr/>
        </p:nvSpPr>
        <p:spPr>
          <a:xfrm>
            <a:off x="9487935" y="36451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독일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02D9B-251C-4090-9955-4A9DD963BAF2}"/>
              </a:ext>
            </a:extLst>
          </p:cNvPr>
          <p:cNvSpPr txBox="1"/>
          <p:nvPr/>
        </p:nvSpPr>
        <p:spPr>
          <a:xfrm>
            <a:off x="7866762" y="569472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네덜란드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24607-720B-4590-87D3-95D1DAED31F0}"/>
              </a:ext>
            </a:extLst>
          </p:cNvPr>
          <p:cNvSpPr txBox="1"/>
          <p:nvPr/>
        </p:nvSpPr>
        <p:spPr>
          <a:xfrm>
            <a:off x="9349039" y="5703400"/>
            <a:ext cx="1497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highlight>
                  <a:srgbClr val="FFFF00"/>
                </a:highlight>
                <a:latin typeface="+mn-ea"/>
              </a:rPr>
              <a:t>우루과이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7" y="6324597"/>
            <a:ext cx="9000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각 열의 최댓값과 최솟값을 구하고 그에 맞는 국가 이름을 입력해 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21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사용자를 중심으로 데이터를 분석할 때는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비슷한 취향의 사용자 그룹을 정하고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같은 그룹의 시청 데이터를 분석하여 영상을 추천합니다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83772" y="400337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04220" y="3977657"/>
            <a:ext cx="5454157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208328" y="4832837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그룹 특성 </a:t>
            </a:r>
          </a:p>
        </p:txBody>
      </p:sp>
      <p:sp>
        <p:nvSpPr>
          <p:cNvPr id="31" name="오른쪽 중괄호 30"/>
          <p:cNvSpPr/>
          <p:nvPr/>
        </p:nvSpPr>
        <p:spPr>
          <a:xfrm>
            <a:off x="8820325" y="4143616"/>
            <a:ext cx="360000" cy="1800000"/>
          </a:xfrm>
          <a:prstGeom prst="rightBrace">
            <a:avLst>
              <a:gd name="adj1" fmla="val 63934"/>
              <a:gd name="adj2" fmla="val 50000"/>
            </a:avLst>
          </a:prstGeom>
          <a:ln w="12700">
            <a:solidFill>
              <a:srgbClr val="2BA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각형 31"/>
          <p:cNvSpPr/>
          <p:nvPr/>
        </p:nvSpPr>
        <p:spPr>
          <a:xfrm>
            <a:off x="7254930" y="416312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시청한 영상</a:t>
            </a:r>
          </a:p>
        </p:txBody>
      </p:sp>
      <p:sp>
        <p:nvSpPr>
          <p:cNvPr id="39" name="오각형 38"/>
          <p:cNvSpPr/>
          <p:nvPr/>
        </p:nvSpPr>
        <p:spPr>
          <a:xfrm>
            <a:off x="7254930" y="447443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좋아요</a:t>
            </a:r>
          </a:p>
        </p:txBody>
      </p:sp>
      <p:sp>
        <p:nvSpPr>
          <p:cNvPr id="40" name="오각형 39"/>
          <p:cNvSpPr/>
          <p:nvPr/>
        </p:nvSpPr>
        <p:spPr>
          <a:xfrm>
            <a:off x="7254930" y="478575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시간대</a:t>
            </a:r>
          </a:p>
        </p:txBody>
      </p:sp>
      <p:sp>
        <p:nvSpPr>
          <p:cNvPr id="41" name="오각형 40"/>
          <p:cNvSpPr/>
          <p:nvPr/>
        </p:nvSpPr>
        <p:spPr>
          <a:xfrm>
            <a:off x="7254930" y="509706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재시청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여부</a:t>
            </a:r>
          </a:p>
        </p:txBody>
      </p:sp>
      <p:sp>
        <p:nvSpPr>
          <p:cNvPr id="42" name="오각형 41"/>
          <p:cNvSpPr/>
          <p:nvPr/>
        </p:nvSpPr>
        <p:spPr>
          <a:xfrm>
            <a:off x="7254930" y="571969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5" name="오각형 44"/>
          <p:cNvSpPr/>
          <p:nvPr/>
        </p:nvSpPr>
        <p:spPr>
          <a:xfrm>
            <a:off x="7254930" y="540838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빨리 감기 지점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206396" y="4094975"/>
            <a:ext cx="2152255" cy="1944000"/>
          </a:xfrm>
          <a:prstGeom prst="roundRect">
            <a:avLst>
              <a:gd name="adj" fmla="val 4320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64000">
                <a:srgbClr val="FCD1C8"/>
              </a:gs>
              <a:gs pos="83000">
                <a:srgbClr val="F6D6E4"/>
              </a:gs>
              <a:gs pos="100000">
                <a:srgbClr val="FDE4D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75594" y="4187752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그룹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542286" y="4583953"/>
            <a:ext cx="455120" cy="45380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035551" y="4684853"/>
            <a:ext cx="455120" cy="4538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586957" y="4563707"/>
            <a:ext cx="455120" cy="45380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559348" y="5202896"/>
            <a:ext cx="455120" cy="45380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063045" y="5275271"/>
            <a:ext cx="455120" cy="45380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587334" y="5181483"/>
            <a:ext cx="455120" cy="453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75106" y="2743200"/>
            <a:ext cx="272375" cy="272375"/>
          </a:xfrm>
          <a:prstGeom prst="roundRect">
            <a:avLst/>
          </a:prstGeom>
          <a:solidFill>
            <a:srgbClr val="36B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10540019" y="2881021"/>
            <a:ext cx="272375" cy="272375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69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p.44 Exercise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팀원을 대상으로 좋아하는 과일에 대해 설문 조사를 진행하였습니다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빈칸에 알맞은 수를 입력하고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팀원들이 가장 좋아하는 과일을 선택해 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데이터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</a:rPr>
              <a:t>해석 연습하기 </a:t>
            </a:r>
            <a:r>
              <a:rPr lang="en-US" altLang="ko-KR" b="1" dirty="0">
                <a:latin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244281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빈칸에 데이터가 나타난 개수를 세어 입력합니다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빈도수가 가장 큰 값이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최빈값이예요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8AD6A9D-947E-4B98-9E09-C8747CC9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46910"/>
              </p:ext>
            </p:extLst>
          </p:nvPr>
        </p:nvGraphicFramePr>
        <p:xfrm>
          <a:off x="2691412" y="3092868"/>
          <a:ext cx="2520000" cy="2592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29313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490687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오렌지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1D65728-C3A8-440B-AFD8-81A1154EBAA6}"/>
              </a:ext>
            </a:extLst>
          </p:cNvPr>
          <p:cNvSpPr txBox="1"/>
          <p:nvPr/>
        </p:nvSpPr>
        <p:spPr>
          <a:xfrm>
            <a:off x="3047999" y="2784453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선호도 조사결과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8AD6A9D-947E-4B98-9E09-C8747CC9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48605"/>
              </p:ext>
            </p:extLst>
          </p:nvPr>
        </p:nvGraphicFramePr>
        <p:xfrm>
          <a:off x="5845015" y="3551803"/>
          <a:ext cx="2520000" cy="1980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90816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  <a:gridCol w="1029184">
                  <a:extLst>
                    <a:ext uri="{9D8B030D-6E8A-4147-A177-3AD203B41FA5}">
                      <a16:colId xmlns:a16="http://schemas.microsoft.com/office/drawing/2014/main" val="181735137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오렌지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1722"/>
                  </a:ext>
                </a:extLst>
              </a:tr>
            </a:tbl>
          </a:graphicData>
        </a:graphic>
      </p:graphicFrame>
      <p:sp>
        <p:nvSpPr>
          <p:cNvPr id="34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5279882" y="4189700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AB3421-6DA1-4B17-B821-95BEC6180693}"/>
              </a:ext>
            </a:extLst>
          </p:cNvPr>
          <p:cNvSpPr/>
          <p:nvPr/>
        </p:nvSpPr>
        <p:spPr>
          <a:xfrm>
            <a:off x="9229954" y="2640502"/>
            <a:ext cx="2247827" cy="247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22">
            <a:extLst>
              <a:ext uri="{FF2B5EF4-FFF2-40B4-BE49-F238E27FC236}">
                <a16:creationId xmlns:a16="http://schemas.microsoft.com/office/drawing/2014/main" id="{C4CC3A4E-3DD5-4991-9D1F-371114DCFFD6}"/>
              </a:ext>
            </a:extLst>
          </p:cNvPr>
          <p:cNvSpPr/>
          <p:nvPr/>
        </p:nvSpPr>
        <p:spPr>
          <a:xfrm>
            <a:off x="9346497" y="3311001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파인애플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22">
            <a:extLst>
              <a:ext uri="{FF2B5EF4-FFF2-40B4-BE49-F238E27FC236}">
                <a16:creationId xmlns:a16="http://schemas.microsoft.com/office/drawing/2014/main" id="{977CB589-5D94-44E9-91A5-5B7A28BB5650}"/>
              </a:ext>
            </a:extLst>
          </p:cNvPr>
          <p:cNvSpPr/>
          <p:nvPr/>
        </p:nvSpPr>
        <p:spPr>
          <a:xfrm>
            <a:off x="9346497" y="3904481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오렌지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22">
            <a:extLst>
              <a:ext uri="{FF2B5EF4-FFF2-40B4-BE49-F238E27FC236}">
                <a16:creationId xmlns:a16="http://schemas.microsoft.com/office/drawing/2014/main" id="{0B8A262D-7B0B-4B4A-8983-AEF7826028B7}"/>
              </a:ext>
            </a:extLst>
          </p:cNvPr>
          <p:cNvSpPr/>
          <p:nvPr/>
        </p:nvSpPr>
        <p:spPr>
          <a:xfrm>
            <a:off x="9346497" y="4495257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10349488" y="457569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79714" y="4032345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479714" y="4429335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79714" y="4794700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50329" y="402946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61784" y="44250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96438" y="479998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479714" y="5167978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96438" y="519765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9" name="모서리가 둥근 직사각형 22">
            <a:extLst>
              <a:ext uri="{FF2B5EF4-FFF2-40B4-BE49-F238E27FC236}">
                <a16:creationId xmlns:a16="http://schemas.microsoft.com/office/drawing/2014/main" id="{0B8A262D-7B0B-4B4A-8983-AEF7826028B7}"/>
              </a:ext>
            </a:extLst>
          </p:cNvPr>
          <p:cNvSpPr/>
          <p:nvPr/>
        </p:nvSpPr>
        <p:spPr>
          <a:xfrm>
            <a:off x="9346496" y="5057870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딸기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87764" y="264050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7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p.45 Exercise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다음은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개국 성인의 일일 나트륨 섭취량을 조사하여 나타낸 표입니다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 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데이터를 잘못 해석한 설명을 찾아봅시다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데이터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</a:rPr>
              <a:t>해석 연습하기 </a:t>
            </a:r>
            <a:r>
              <a:rPr lang="en-US" altLang="ko-KR" b="1" dirty="0">
                <a:latin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082800" y="6211669"/>
            <a:ext cx="9995083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섭취량은 연속적인 의미가 있는 수이므로 </a:t>
            </a:r>
            <a:r>
              <a:rPr lang="ko-KR" altLang="en-US" sz="1200" dirty="0" err="1"/>
              <a:t>연속형</a:t>
            </a:r>
            <a:r>
              <a:rPr lang="ko-KR" altLang="en-US" sz="1200" dirty="0"/>
              <a:t> 데이터입니다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이상치는</a:t>
            </a:r>
            <a:r>
              <a:rPr lang="ko-KR" altLang="en-US" sz="1200" dirty="0"/>
              <a:t> 관찰되지 않으므로 평균값</a:t>
            </a:r>
            <a:r>
              <a:rPr lang="en-US" altLang="ko-KR" sz="1200" dirty="0"/>
              <a:t>, </a:t>
            </a:r>
            <a:r>
              <a:rPr lang="ko-KR" altLang="en-US" sz="1200" dirty="0"/>
              <a:t>중앙값 모두 대푯값으로 사용할 수 있어요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데이터가 홀수 개이므로 </a:t>
            </a:r>
            <a:r>
              <a:rPr lang="en-US" altLang="ko-KR" sz="1200" dirty="0"/>
              <a:t>4</a:t>
            </a:r>
            <a:r>
              <a:rPr lang="ko-KR" altLang="en-US" sz="1200" dirty="0"/>
              <a:t>번째 값인 </a:t>
            </a:r>
            <a:r>
              <a:rPr lang="en-US" altLang="ko-KR" sz="1200" dirty="0"/>
              <a:t>3868</a:t>
            </a:r>
            <a:r>
              <a:rPr lang="ko-KR" altLang="en-US" sz="1200" dirty="0"/>
              <a:t>이 중앙값입니다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최댓값을 갖는 포르투갈이 나트륨을 가장 많이 섭취한다고 할 수 있어요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87764" y="264050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39473"/>
              </p:ext>
            </p:extLst>
          </p:nvPr>
        </p:nvGraphicFramePr>
        <p:xfrm>
          <a:off x="3377451" y="2793559"/>
          <a:ext cx="7630598" cy="6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98">
                  <a:extLst>
                    <a:ext uri="{9D8B030D-6E8A-4147-A177-3AD203B41FA5}">
                      <a16:colId xmlns:a16="http://schemas.microsoft.com/office/drawing/2014/main" val="344106746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53260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1419017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8275909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907027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66598195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677328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6882226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460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나트륨 섭취량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3868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78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274459" y="346521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404681" y="4106638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 데이터는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연속형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데이터이다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591530" y="4106638"/>
            <a:ext cx="3435058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중앙값을 대푯값으로 사용한다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404681" y="5086211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3628.3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613369" y="5101141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나트륨을 가장 많이 섭취하는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나라는 포르투갈이다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1976615" y="540400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7420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p.46 Challenge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967168" y="2477122"/>
            <a:ext cx="4724133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데이터분석이 사용되는 분야 중 하나는 기상 관측입니다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기상 관측을 위해 기온</a:t>
            </a:r>
            <a:r>
              <a:rPr lang="en-US" altLang="ko-KR" sz="1400" dirty="0"/>
              <a:t>, </a:t>
            </a:r>
            <a:r>
              <a:rPr lang="ko-KR" altLang="en-US" sz="1400" dirty="0"/>
              <a:t>강수량과 같은 기본 데이터 뿐만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강수 일수</a:t>
            </a:r>
            <a:r>
              <a:rPr lang="en-US" altLang="ko-KR" sz="1400" dirty="0"/>
              <a:t>, </a:t>
            </a:r>
            <a:r>
              <a:rPr lang="ko-KR" altLang="en-US" sz="1400" dirty="0"/>
              <a:t>폭염 일수 등 기상 현상 데이터도 기록합니다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기상 관측 데이터의 일부를 사용하여 데이터분석을 실행해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데이터분석 활용하기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8153012" y="2620241"/>
            <a:ext cx="3349562" cy="2250771"/>
            <a:chOff x="2671492" y="2206000"/>
            <a:chExt cx="2407163" cy="16175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88668" y="2206000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8558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p.47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63189" y="2060784"/>
            <a:ext cx="5315804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왔다는 이야기를 들었습니다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 데이터를 사용하여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온 것이 맞는지 확인해 보기로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많이 왔을까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작년에 비 온 날이 많을까</a:t>
            </a:r>
            <a:r>
              <a:rPr lang="en-US" altLang="ko-KR" sz="1400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6163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125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p.48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3536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기상청의 기상 자료 개방 포털에서 기상 관측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년간 강수량과 비가 지속된 날을 알아내려면 어떤 데이터를 다운받아야 할지 선택해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755341" y="2544671"/>
            <a:ext cx="179652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통계분석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67313" y="3050281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291734" y="3052568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기온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69387" y="3467752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291734" y="3470039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강수량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755341" y="4125284"/>
            <a:ext cx="179652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현상 일수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067313" y="4663339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291734" y="4665626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강수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69387" y="5080810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6291734" y="508309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폭염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67313" y="5525700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289660" y="552798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황사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076986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강수량은 일정 기간 동안 내린 비</a:t>
            </a:r>
            <a:r>
              <a:rPr lang="en-US" altLang="ko-KR" sz="1200" dirty="0"/>
              <a:t>, </a:t>
            </a:r>
            <a:r>
              <a:rPr lang="ko-KR" altLang="en-US" sz="1200" dirty="0"/>
              <a:t>눈</a:t>
            </a:r>
            <a:r>
              <a:rPr lang="en-US" altLang="ko-KR" sz="1200" dirty="0"/>
              <a:t>, </a:t>
            </a:r>
            <a:r>
              <a:rPr lang="ko-KR" altLang="en-US" sz="1200" dirty="0"/>
              <a:t>우박의 총량을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강수 일수는 강수량이 측정된 날의 수를 말합니다</a:t>
            </a:r>
            <a:r>
              <a:rPr lang="en-US" altLang="ko-KR" sz="12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7299923" y="35095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7324378" y="473215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925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3536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6</a:t>
            </a:r>
            <a:r>
              <a:rPr lang="ko-KR" altLang="en-US" sz="1400" dirty="0"/>
              <a:t>년 전부터 작년까지의 데이터를 수집하여 다음과 같은 표를 작성하였습니다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각 항목의 이름을 찾아 </a:t>
            </a:r>
            <a:r>
              <a:rPr lang="ko-KR" altLang="en-US" sz="1400" dirty="0">
                <a:latin typeface="+mn-ea"/>
              </a:rPr>
              <a:t>빈칸의 알맞은 위치로 옮겨봅시다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p.49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65467"/>
              </p:ext>
            </p:extLst>
          </p:nvPr>
        </p:nvGraphicFramePr>
        <p:xfrm>
          <a:off x="3307660" y="2783709"/>
          <a:ext cx="4820306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6458">
                  <a:extLst>
                    <a:ext uri="{9D8B030D-6E8A-4147-A177-3AD203B41FA5}">
                      <a16:colId xmlns:a16="http://schemas.microsoft.com/office/drawing/2014/main" val="3559313143"/>
                    </a:ext>
                  </a:extLst>
                </a:gridCol>
                <a:gridCol w="77455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2394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347677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47677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8578995" y="2812675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144314" y="349075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3" name="모서리가 둥근 직사각형 22"/>
          <p:cNvSpPr>
            <a:spLocks/>
          </p:cNvSpPr>
          <p:nvPr/>
        </p:nvSpPr>
        <p:spPr>
          <a:xfrm>
            <a:off x="5724082" y="2865208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3"/>
          <p:cNvSpPr>
            <a:spLocks/>
          </p:cNvSpPr>
          <p:nvPr/>
        </p:nvSpPr>
        <p:spPr>
          <a:xfrm>
            <a:off x="7003481" y="2860181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44314" y="434284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 일수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44314" y="4838588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우박 일수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44314" y="3926747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594314" y="394823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616674" y="4392278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403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p.50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63189" y="2060784"/>
            <a:ext cx="5315804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왔다는 이야기를 들었습니다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 데이터를 사용하여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온 것이 맞는지 확인해 보기로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많이 왔을까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작년에 비 온 날이 많을까</a:t>
            </a:r>
            <a:r>
              <a:rPr lang="en-US" altLang="ko-KR" sz="1400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26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509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12427"/>
            <a:ext cx="8981041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  <a:r>
              <a:rPr lang="ko-KR" altLang="en-US" sz="1400" dirty="0"/>
              <a:t>년의 강수량 데이터의 </a:t>
            </a:r>
            <a:r>
              <a:rPr lang="ko-KR" altLang="en-US" sz="1400" dirty="0" err="1"/>
              <a:t>통계값을</a:t>
            </a:r>
            <a:r>
              <a:rPr lang="ko-KR" altLang="en-US" sz="1400" dirty="0"/>
              <a:t> 구하려고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각 질문에 알맞은 대푯값을 찾아 빈칸의 알맞은 위치로 옮겨봅시다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26741" y="2443582"/>
            <a:ext cx="4556817" cy="1913260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95351" y="2725767"/>
            <a:ext cx="2988000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년에 가장 비가 많이 온 달은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95351" y="3490604"/>
            <a:ext cx="2988000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한 해의 강수량을 대표하는 값은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04169"/>
              </p:ext>
            </p:extLst>
          </p:nvPr>
        </p:nvGraphicFramePr>
        <p:xfrm>
          <a:off x="2699184" y="2342169"/>
          <a:ext cx="3600000" cy="374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5593131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6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744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443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991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324523"/>
                  </a:ext>
                </a:extLst>
              </a:tr>
            </a:tbl>
          </a:graphicData>
        </a:graphic>
      </p:graphicFrame>
      <p:sp>
        <p:nvSpPr>
          <p:cNvPr id="33" name="모서리가 둥근 직사각형 32"/>
          <p:cNvSpPr>
            <a:spLocks/>
          </p:cNvSpPr>
          <p:nvPr/>
        </p:nvSpPr>
        <p:spPr>
          <a:xfrm>
            <a:off x="9788269" y="2788980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26740" y="4575343"/>
            <a:ext cx="4556817" cy="133298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9788269" y="3553817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123672" y="5424551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최댓값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065938" y="4918568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평균값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854680" y="5424551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강수 일수의 평균값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54680" y="4918568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최솟값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강수량을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6332489" y="544992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6229579" y="493802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01187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509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31883"/>
            <a:ext cx="882539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년간 각 연도의 최대 강수량과 평균 강수량을 살펴보고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분석한 결과를 빈칸의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p.52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07197"/>
              </p:ext>
            </p:extLst>
          </p:nvPr>
        </p:nvGraphicFramePr>
        <p:xfrm>
          <a:off x="3324211" y="2506359"/>
          <a:ext cx="3240000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7978518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</a:tblGrid>
              <a:tr h="265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81327"/>
                  </a:ext>
                </a:extLst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>
          <a:xfrm>
            <a:off x="3324211" y="4454564"/>
            <a:ext cx="7519498" cy="1568325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98037" y="5539407"/>
            <a:ext cx="5362791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년의 값이 가장 크므로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지난해 유난히 비가 많이 왔다고 볼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28847" y="4705494"/>
            <a:ext cx="333860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년간 데이터를 분석해 보면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0"/>
          <p:cNvSpPr>
            <a:spLocks/>
          </p:cNvSpPr>
          <p:nvPr/>
        </p:nvSpPr>
        <p:spPr>
          <a:xfrm>
            <a:off x="7009988" y="4730352"/>
            <a:ext cx="158400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736524" y="4705494"/>
            <a:ext cx="168722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최댓값이 아니다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28847" y="5112513"/>
            <a:ext cx="61363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두 번째로 큰 값이므로 비가 많이 왔다고 판단할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모서리가 둥근 직사각형 43"/>
          <p:cNvSpPr>
            <a:spLocks/>
          </p:cNvSpPr>
          <p:nvPr/>
        </p:nvSpPr>
        <p:spPr>
          <a:xfrm>
            <a:off x="3573519" y="5570782"/>
            <a:ext cx="158400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175959" y="305095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최대 강수량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09228" y="3075048"/>
            <a:ext cx="1512000" cy="1870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강수량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75959" y="35753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강수량 중앙값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06820" y="35753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 표준 편차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8118045" y="309606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855011" y="304163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3428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C4578C-6763-4B40-A709-A87C8CBD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38"/>
            <a:ext cx="12192000" cy="677562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042001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489701"/>
            <a:ext cx="9073657" cy="35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비가 가장 많이 온 </a:t>
            </a:r>
            <a:r>
              <a:rPr lang="en-US" altLang="ko-KR" sz="1300" dirty="0"/>
              <a:t>2022</a:t>
            </a:r>
            <a:r>
              <a:rPr lang="ko-KR" altLang="en-US" sz="1300" dirty="0"/>
              <a:t>년의 평균 강수량과 중앙값을 계산하여 어떤 값을 대푯값으로 설정하면 좋을 지 생각해 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p.53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4810125" cy="3379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163774-92DB-4684-9701-31541294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18044"/>
              </p:ext>
            </p:extLst>
          </p:nvPr>
        </p:nvGraphicFramePr>
        <p:xfrm>
          <a:off x="2666300" y="2422187"/>
          <a:ext cx="2146441" cy="374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4037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856202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56202">
                  <a:extLst>
                    <a:ext uri="{9D8B030D-6E8A-4147-A177-3AD203B41FA5}">
                      <a16:colId xmlns:a16="http://schemas.microsoft.com/office/drawing/2014/main" val="239143010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6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744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443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991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32452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3731605-5A01-4545-A74C-5486C6469981}"/>
              </a:ext>
            </a:extLst>
          </p:cNvPr>
          <p:cNvGrpSpPr/>
          <p:nvPr/>
        </p:nvGrpSpPr>
        <p:grpSpPr>
          <a:xfrm>
            <a:off x="5022292" y="2231042"/>
            <a:ext cx="2717793" cy="4017358"/>
            <a:chOff x="4974667" y="2231042"/>
            <a:chExt cx="2717793" cy="4017358"/>
          </a:xfrm>
        </p:grpSpPr>
        <p:sp>
          <p:nvSpPr>
            <p:cNvPr id="27" name="모서리가 둥근 직사각형 18">
              <a:extLst>
                <a:ext uri="{FF2B5EF4-FFF2-40B4-BE49-F238E27FC236}">
                  <a16:creationId xmlns:a16="http://schemas.microsoft.com/office/drawing/2014/main" id="{AA0CA647-A22F-4675-88D2-3B27BF7278E9}"/>
                </a:ext>
              </a:extLst>
            </p:cNvPr>
            <p:cNvSpPr/>
            <p:nvPr/>
          </p:nvSpPr>
          <p:spPr>
            <a:xfrm>
              <a:off x="4974667" y="2231042"/>
              <a:ext cx="2717793" cy="4017358"/>
            </a:xfrm>
            <a:prstGeom prst="roundRect">
              <a:avLst>
                <a:gd name="adj" fmla="val 7023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모서리가 둥근 직사각형 44">
              <a:extLst>
                <a:ext uri="{FF2B5EF4-FFF2-40B4-BE49-F238E27FC236}">
                  <a16:creationId xmlns:a16="http://schemas.microsoft.com/office/drawing/2014/main" id="{1380FB5D-2A71-4D87-8A21-045566B6A666}"/>
                </a:ext>
              </a:extLst>
            </p:cNvPr>
            <p:cNvSpPr/>
            <p:nvPr/>
          </p:nvSpPr>
          <p:spPr>
            <a:xfrm>
              <a:off x="5139026" y="2647950"/>
              <a:ext cx="2385724" cy="1464155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모서리가 둥근 직사각형 44">
              <a:extLst>
                <a:ext uri="{FF2B5EF4-FFF2-40B4-BE49-F238E27FC236}">
                  <a16:creationId xmlns:a16="http://schemas.microsoft.com/office/drawing/2014/main" id="{4FD03DB2-01EE-4665-AAAF-BF0B37754651}"/>
                </a:ext>
              </a:extLst>
            </p:cNvPr>
            <p:cNvSpPr/>
            <p:nvPr/>
          </p:nvSpPr>
          <p:spPr>
            <a:xfrm>
              <a:off x="5158732" y="4569841"/>
              <a:ext cx="2385724" cy="1464155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4F1046E-F4FE-4D74-9E7D-598A0E3A544B}"/>
                </a:ext>
              </a:extLst>
            </p:cNvPr>
            <p:cNvSpPr/>
            <p:nvPr/>
          </p:nvSpPr>
          <p:spPr>
            <a:xfrm>
              <a:off x="5754036" y="2458688"/>
              <a:ext cx="1155703" cy="4569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평균값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80B48EC-4211-438E-AC0C-8BB4DEAB1FC6}"/>
                </a:ext>
              </a:extLst>
            </p:cNvPr>
            <p:cNvSpPr/>
            <p:nvPr/>
          </p:nvSpPr>
          <p:spPr>
            <a:xfrm>
              <a:off x="5754035" y="4411909"/>
              <a:ext cx="1155703" cy="4569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중앙값</a:t>
              </a:r>
            </a:p>
          </p:txBody>
        </p:sp>
      </p:grpSp>
      <p:sp>
        <p:nvSpPr>
          <p:cNvPr id="35" name="모서리가 둥근 직사각형 40">
            <a:extLst>
              <a:ext uri="{FF2B5EF4-FFF2-40B4-BE49-F238E27FC236}">
                <a16:creationId xmlns:a16="http://schemas.microsoft.com/office/drawing/2014/main" id="{FA1B6734-F89D-49AB-85CB-9B346C3E2174}"/>
              </a:ext>
            </a:extLst>
          </p:cNvPr>
          <p:cNvSpPr>
            <a:spLocks/>
          </p:cNvSpPr>
          <p:nvPr/>
        </p:nvSpPr>
        <p:spPr>
          <a:xfrm>
            <a:off x="5530283" y="321542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13ABCBAB-49CC-49AD-B742-382B1C42BB2E}"/>
              </a:ext>
            </a:extLst>
          </p:cNvPr>
          <p:cNvSpPr>
            <a:spLocks/>
          </p:cNvSpPr>
          <p:nvPr/>
        </p:nvSpPr>
        <p:spPr>
          <a:xfrm>
            <a:off x="5530283" y="5168650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11">
            <a:extLst>
              <a:ext uri="{FF2B5EF4-FFF2-40B4-BE49-F238E27FC236}">
                <a16:creationId xmlns:a16="http://schemas.microsoft.com/office/drawing/2014/main" id="{A75DAD9D-03F4-4A32-B193-AD5FAD2F9F9D}"/>
              </a:ext>
            </a:extLst>
          </p:cNvPr>
          <p:cNvSpPr/>
          <p:nvPr/>
        </p:nvSpPr>
        <p:spPr>
          <a:xfrm>
            <a:off x="8798766" y="104891"/>
            <a:ext cx="3303038" cy="6135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just"/>
            <a:r>
              <a:rPr lang="en-US" altLang="ko-KR" dirty="0">
                <a:solidFill>
                  <a:schemeClr val="tx1"/>
                </a:solidFill>
              </a:rPr>
              <a:t>PB 2.0 vol.1 unit3 p.7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실제 서비스에서는 살펴본 두가지 방법을 효율적으로 배분하여 적용합니다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예를 들어 신규 회원은 시청한 데이터가 많지 않아 사용자 그룹을 정할 수 없기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콘텐츠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192726" y="346656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30702" y="4149655"/>
            <a:ext cx="7944313" cy="1760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305151" y="539986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신규 회원</a:t>
            </a:r>
          </a:p>
        </p:txBody>
      </p:sp>
      <p:sp>
        <p:nvSpPr>
          <p:cNvPr id="28" name="오각형 27"/>
          <p:cNvSpPr/>
          <p:nvPr/>
        </p:nvSpPr>
        <p:spPr>
          <a:xfrm>
            <a:off x="6901275" y="4643862"/>
            <a:ext cx="704911" cy="378423"/>
          </a:xfrm>
          <a:prstGeom prst="homePlate">
            <a:avLst>
              <a:gd name="adj" fmla="val 49090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특성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16200000">
            <a:off x="5259333" y="4684972"/>
            <a:ext cx="644813" cy="299385"/>
          </a:xfrm>
          <a:prstGeom prst="trapezoid">
            <a:avLst>
              <a:gd name="adj" fmla="val 38971"/>
            </a:avLst>
          </a:prstGeom>
          <a:gradFill>
            <a:gsLst>
              <a:gs pos="0">
                <a:schemeClr val="bg1"/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00479" y="4484077"/>
            <a:ext cx="1331568" cy="757418"/>
          </a:xfrm>
          <a:prstGeom prst="roundRect">
            <a:avLst>
              <a:gd name="adj" fmla="val 9122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4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8180694" y="4879257"/>
            <a:ext cx="432000" cy="360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96918" y="539986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신규 회원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619201" y="4484786"/>
            <a:ext cx="1332000" cy="756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추천 작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1432" y="4509073"/>
            <a:ext cx="1133177" cy="64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6" name="오각형 45"/>
          <p:cNvSpPr/>
          <p:nvPr/>
        </p:nvSpPr>
        <p:spPr>
          <a:xfrm>
            <a:off x="7103972" y="5237183"/>
            <a:ext cx="704911" cy="378423"/>
          </a:xfrm>
          <a:prstGeom prst="homePlate">
            <a:avLst>
              <a:gd name="adj" fmla="val 49090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특성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34129" y="5102394"/>
            <a:ext cx="1133177" cy="6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3547389" y="4948516"/>
            <a:ext cx="455120" cy="4538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9052022" y="4946059"/>
            <a:ext cx="455120" cy="4538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34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지난 </a:t>
            </a:r>
            <a:r>
              <a:rPr lang="en-US" altLang="ko-KR" sz="1400" dirty="0"/>
              <a:t>5</a:t>
            </a:r>
            <a:r>
              <a:rPr lang="ko-KR" altLang="en-US" sz="1400" dirty="0"/>
              <a:t>년간 평균적으로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가장 많이 왔다는 것을 확인해 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비가 골고루 왔는지</a:t>
            </a:r>
            <a:r>
              <a:rPr lang="en-US" altLang="ko-KR" sz="1400" dirty="0"/>
              <a:t>, </a:t>
            </a:r>
            <a:r>
              <a:rPr lang="ko-KR" altLang="en-US" sz="1400" dirty="0"/>
              <a:t>특정한 시기에 많이 왔는지 알아보기 위해 빈칸의 알맞은 위치로 옮겨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p.54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34ED0B-A8A0-4536-9E94-4495719A7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4272"/>
              </p:ext>
            </p:extLst>
          </p:nvPr>
        </p:nvGraphicFramePr>
        <p:xfrm>
          <a:off x="3202551" y="2502874"/>
          <a:ext cx="4500000" cy="172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9936425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7978518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강수 일수</a:t>
                      </a:r>
                      <a:endParaRPr lang="en-US" altLang="ko-KR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81327"/>
                  </a:ext>
                </a:extLst>
              </a:tr>
            </a:tbl>
          </a:graphicData>
        </a:graphic>
      </p:graphicFrame>
      <p:sp>
        <p:nvSpPr>
          <p:cNvPr id="12" name="모서리가 둥근 직사각형 27">
            <a:extLst>
              <a:ext uri="{FF2B5EF4-FFF2-40B4-BE49-F238E27FC236}">
                <a16:creationId xmlns:a16="http://schemas.microsoft.com/office/drawing/2014/main" id="{C6193B5C-3CCF-4644-9918-AA97220CC7D7}"/>
              </a:ext>
            </a:extLst>
          </p:cNvPr>
          <p:cNvSpPr/>
          <p:nvPr/>
        </p:nvSpPr>
        <p:spPr>
          <a:xfrm>
            <a:off x="2690848" y="4488674"/>
            <a:ext cx="8739152" cy="1568325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28">
            <a:extLst>
              <a:ext uri="{FF2B5EF4-FFF2-40B4-BE49-F238E27FC236}">
                <a16:creationId xmlns:a16="http://schemas.microsoft.com/office/drawing/2014/main" id="{B26A45FD-365C-457B-A721-ED314A69EBD4}"/>
              </a:ext>
            </a:extLst>
          </p:cNvPr>
          <p:cNvSpPr/>
          <p:nvPr/>
        </p:nvSpPr>
        <p:spPr>
          <a:xfrm>
            <a:off x="2811519" y="5501031"/>
            <a:ext cx="4267461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평균 강수량과 평균 강수 일수는 서로 크게 관계가</a:t>
            </a:r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0C537E1B-A494-4CFD-8A6B-DE3092603FD5}"/>
              </a:ext>
            </a:extLst>
          </p:cNvPr>
          <p:cNvSpPr/>
          <p:nvPr/>
        </p:nvSpPr>
        <p:spPr>
          <a:xfrm>
            <a:off x="2811519" y="4623496"/>
            <a:ext cx="32844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년간 비 온 날이 많은 연도를 알아보자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모서리가 둥근 직사각형 42">
            <a:extLst>
              <a:ext uri="{FF2B5EF4-FFF2-40B4-BE49-F238E27FC236}">
                <a16:creationId xmlns:a16="http://schemas.microsoft.com/office/drawing/2014/main" id="{3F08175C-A821-4F9C-802B-8BB15D5F48F8}"/>
              </a:ext>
            </a:extLst>
          </p:cNvPr>
          <p:cNvSpPr/>
          <p:nvPr/>
        </p:nvSpPr>
        <p:spPr>
          <a:xfrm>
            <a:off x="2811521" y="5052454"/>
            <a:ext cx="197638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일로 가장 높았으나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8" name="모서리가 둥근 직사각형 43">
            <a:extLst>
              <a:ext uri="{FF2B5EF4-FFF2-40B4-BE49-F238E27FC236}">
                <a16:creationId xmlns:a16="http://schemas.microsoft.com/office/drawing/2014/main" id="{635E163C-B3FB-46DF-8AF4-1BBAC46E4431}"/>
              </a:ext>
            </a:extLst>
          </p:cNvPr>
          <p:cNvSpPr>
            <a:spLocks/>
          </p:cNvSpPr>
          <p:nvPr/>
        </p:nvSpPr>
        <p:spPr>
          <a:xfrm>
            <a:off x="8016551" y="4660540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accent2"/>
              </a:solidFill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2224A505-9A75-465E-B1E9-BF4D5C4CAB39}"/>
              </a:ext>
            </a:extLst>
          </p:cNvPr>
          <p:cNvSpPr/>
          <p:nvPr/>
        </p:nvSpPr>
        <p:spPr>
          <a:xfrm>
            <a:off x="8112416" y="2452785"/>
            <a:ext cx="3064175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9763084" y="3047678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최대 강수 일수</a:t>
            </a:r>
          </a:p>
        </p:txBody>
      </p:sp>
      <p:sp>
        <p:nvSpPr>
          <p:cNvPr id="22" name="모서리가 둥근 직사각형 39">
            <a:extLst>
              <a:ext uri="{FF2B5EF4-FFF2-40B4-BE49-F238E27FC236}">
                <a16:creationId xmlns:a16="http://schemas.microsoft.com/office/drawing/2014/main" id="{06EFA2C0-F4BC-4A56-8486-8A50BED6E102}"/>
              </a:ext>
            </a:extLst>
          </p:cNvPr>
          <p:cNvSpPr/>
          <p:nvPr/>
        </p:nvSpPr>
        <p:spPr>
          <a:xfrm>
            <a:off x="9763084" y="2653029"/>
            <a:ext cx="1266011" cy="2503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강수량</a:t>
            </a:r>
          </a:p>
        </p:txBody>
      </p:sp>
      <p:sp>
        <p:nvSpPr>
          <p:cNvPr id="23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8241140" y="3097323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2020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7" name="모서리가 둥근 직사각형 45">
            <a:extLst>
              <a:ext uri="{FF2B5EF4-FFF2-40B4-BE49-F238E27FC236}">
                <a16:creationId xmlns:a16="http://schemas.microsoft.com/office/drawing/2014/main" id="{2CF3D635-583B-459F-ACF7-CF0D46964B33}"/>
              </a:ext>
            </a:extLst>
          </p:cNvPr>
          <p:cNvSpPr/>
          <p:nvPr/>
        </p:nvSpPr>
        <p:spPr>
          <a:xfrm>
            <a:off x="8240873" y="3487947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2021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8" name="모서리가 둥근 직사각형 45">
            <a:extLst>
              <a:ext uri="{FF2B5EF4-FFF2-40B4-BE49-F238E27FC236}">
                <a16:creationId xmlns:a16="http://schemas.microsoft.com/office/drawing/2014/main" id="{73A991C4-5D5B-4FF2-8A82-E1BD4DC1E64A}"/>
              </a:ext>
            </a:extLst>
          </p:cNvPr>
          <p:cNvSpPr/>
          <p:nvPr/>
        </p:nvSpPr>
        <p:spPr>
          <a:xfrm>
            <a:off x="8246471" y="3910559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2022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9" name="모서리가 둥근 직사각형 43">
            <a:extLst>
              <a:ext uri="{FF2B5EF4-FFF2-40B4-BE49-F238E27FC236}">
                <a16:creationId xmlns:a16="http://schemas.microsoft.com/office/drawing/2014/main" id="{2A57EC9E-92AB-446D-B28A-7ABD8CDAC5C7}"/>
              </a:ext>
            </a:extLst>
          </p:cNvPr>
          <p:cNvSpPr>
            <a:spLocks/>
          </p:cNvSpPr>
          <p:nvPr/>
        </p:nvSpPr>
        <p:spPr>
          <a:xfrm>
            <a:off x="9052442" y="4660540"/>
            <a:ext cx="55912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6AE45F39-9EF2-4DD4-B70C-05EAC01FA5B0}"/>
              </a:ext>
            </a:extLst>
          </p:cNvPr>
          <p:cNvSpPr/>
          <p:nvPr/>
        </p:nvSpPr>
        <p:spPr>
          <a:xfrm>
            <a:off x="8631943" y="4623496"/>
            <a:ext cx="3451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2929ED05-260B-42D2-B71B-1834AC17EF9B}"/>
              </a:ext>
            </a:extLst>
          </p:cNvPr>
          <p:cNvSpPr/>
          <p:nvPr/>
        </p:nvSpPr>
        <p:spPr>
          <a:xfrm>
            <a:off x="6171318" y="4623496"/>
            <a:ext cx="174713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평균 강수량이 높은</a:t>
            </a:r>
          </a:p>
        </p:txBody>
      </p:sp>
      <p:sp>
        <p:nvSpPr>
          <p:cNvPr id="35" name="모서리가 둥근 직사각형 42">
            <a:extLst>
              <a:ext uri="{FF2B5EF4-FFF2-40B4-BE49-F238E27FC236}">
                <a16:creationId xmlns:a16="http://schemas.microsoft.com/office/drawing/2014/main" id="{26CAA19B-5A39-4021-8220-9A176CBA3738}"/>
              </a:ext>
            </a:extLst>
          </p:cNvPr>
          <p:cNvSpPr/>
          <p:nvPr/>
        </p:nvSpPr>
        <p:spPr>
          <a:xfrm>
            <a:off x="9686884" y="4623496"/>
            <a:ext cx="55912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</a:t>
            </a: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B44759FA-8102-4FCE-B598-1813B56D0ACC}"/>
              </a:ext>
            </a:extLst>
          </p:cNvPr>
          <p:cNvSpPr>
            <a:spLocks/>
          </p:cNvSpPr>
          <p:nvPr/>
        </p:nvSpPr>
        <p:spPr>
          <a:xfrm>
            <a:off x="10321326" y="4660540"/>
            <a:ext cx="100072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46">
            <a:extLst>
              <a:ext uri="{FF2B5EF4-FFF2-40B4-BE49-F238E27FC236}">
                <a16:creationId xmlns:a16="http://schemas.microsoft.com/office/drawing/2014/main" id="{5C8787CF-9690-44D2-8416-409ABC339EF6}"/>
              </a:ext>
            </a:extLst>
          </p:cNvPr>
          <p:cNvSpPr/>
          <p:nvPr/>
        </p:nvSpPr>
        <p:spPr>
          <a:xfrm>
            <a:off x="9763084" y="3430753"/>
            <a:ext cx="126601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 일수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AD956F04-49BE-40C9-A1B0-48421DFEEE3A}"/>
              </a:ext>
            </a:extLst>
          </p:cNvPr>
          <p:cNvSpPr>
            <a:spLocks/>
          </p:cNvSpPr>
          <p:nvPr/>
        </p:nvSpPr>
        <p:spPr>
          <a:xfrm>
            <a:off x="4903330" y="5109174"/>
            <a:ext cx="128272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41B8375E-157E-4364-B458-752B754BBFC3}"/>
              </a:ext>
            </a:extLst>
          </p:cNvPr>
          <p:cNvSpPr/>
          <p:nvPr/>
        </p:nvSpPr>
        <p:spPr>
          <a:xfrm>
            <a:off x="6300881" y="5073174"/>
            <a:ext cx="140167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살펴보았을 때 </a:t>
            </a:r>
          </a:p>
        </p:txBody>
      </p:sp>
      <p:sp>
        <p:nvSpPr>
          <p:cNvPr id="41" name="모서리가 둥근 직사각형 43">
            <a:extLst>
              <a:ext uri="{FF2B5EF4-FFF2-40B4-BE49-F238E27FC236}">
                <a16:creationId xmlns:a16="http://schemas.microsoft.com/office/drawing/2014/main" id="{9425A807-0F1B-4387-AB8E-67EAF4498DC7}"/>
              </a:ext>
            </a:extLst>
          </p:cNvPr>
          <p:cNvSpPr>
            <a:spLocks/>
          </p:cNvSpPr>
          <p:nvPr/>
        </p:nvSpPr>
        <p:spPr>
          <a:xfrm>
            <a:off x="7817381" y="5109174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2">
            <a:extLst>
              <a:ext uri="{FF2B5EF4-FFF2-40B4-BE49-F238E27FC236}">
                <a16:creationId xmlns:a16="http://schemas.microsoft.com/office/drawing/2014/main" id="{3A1EB7E5-AD15-450C-8846-E72CD9040091}"/>
              </a:ext>
            </a:extLst>
          </p:cNvPr>
          <p:cNvSpPr/>
          <p:nvPr/>
        </p:nvSpPr>
        <p:spPr>
          <a:xfrm>
            <a:off x="8472285" y="5077596"/>
            <a:ext cx="289421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가장 꾸준히 비가 왔다고 볼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49EFCFA1-0135-4DB0-81B0-EB27689E8613}"/>
              </a:ext>
            </a:extLst>
          </p:cNvPr>
          <p:cNvSpPr>
            <a:spLocks/>
          </p:cNvSpPr>
          <p:nvPr/>
        </p:nvSpPr>
        <p:spPr>
          <a:xfrm>
            <a:off x="7179170" y="5546244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모서리가 둥근 직사각형 42">
            <a:extLst>
              <a:ext uri="{FF2B5EF4-FFF2-40B4-BE49-F238E27FC236}">
                <a16:creationId xmlns:a16="http://schemas.microsoft.com/office/drawing/2014/main" id="{953FBC7D-8FE7-4C5C-9FF4-67E523AB93BF}"/>
              </a:ext>
            </a:extLst>
          </p:cNvPr>
          <p:cNvSpPr/>
          <p:nvPr/>
        </p:nvSpPr>
        <p:spPr>
          <a:xfrm>
            <a:off x="7819434" y="5510244"/>
            <a:ext cx="149220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생각할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모서리가 둥근 직사각형 45">
            <a:extLst>
              <a:ext uri="{FF2B5EF4-FFF2-40B4-BE49-F238E27FC236}">
                <a16:creationId xmlns:a16="http://schemas.microsoft.com/office/drawing/2014/main" id="{4F010124-C576-4710-858F-672492C73E70}"/>
              </a:ext>
            </a:extLst>
          </p:cNvPr>
          <p:cNvSpPr/>
          <p:nvPr/>
        </p:nvSpPr>
        <p:spPr>
          <a:xfrm>
            <a:off x="8236516" y="2671604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2019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48" name="모서리가 둥근 직사각형 45">
            <a:extLst>
              <a:ext uri="{FF2B5EF4-FFF2-40B4-BE49-F238E27FC236}">
                <a16:creationId xmlns:a16="http://schemas.microsoft.com/office/drawing/2014/main" id="{5A03D7F0-27D6-4911-A416-1820909001A6}"/>
              </a:ext>
            </a:extLst>
          </p:cNvPr>
          <p:cNvSpPr/>
          <p:nvPr/>
        </p:nvSpPr>
        <p:spPr>
          <a:xfrm>
            <a:off x="9774709" y="3868381"/>
            <a:ext cx="54749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있다</a:t>
            </a:r>
          </a:p>
        </p:txBody>
      </p:sp>
      <p:sp>
        <p:nvSpPr>
          <p:cNvPr id="49" name="모서리가 둥근 직사각형 45">
            <a:extLst>
              <a:ext uri="{FF2B5EF4-FFF2-40B4-BE49-F238E27FC236}">
                <a16:creationId xmlns:a16="http://schemas.microsoft.com/office/drawing/2014/main" id="{7332693D-003F-402C-8B2F-DAD19B51A8CC}"/>
              </a:ext>
            </a:extLst>
          </p:cNvPr>
          <p:cNvSpPr/>
          <p:nvPr/>
        </p:nvSpPr>
        <p:spPr>
          <a:xfrm>
            <a:off x="10472844" y="3868381"/>
            <a:ext cx="5475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없다</a:t>
            </a:r>
          </a:p>
        </p:txBody>
      </p:sp>
      <p:sp>
        <p:nvSpPr>
          <p:cNvPr id="38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10281688" y="4389889"/>
            <a:ext cx="1080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최대 강수 일수</a:t>
            </a:r>
          </a:p>
        </p:txBody>
      </p:sp>
      <p:sp>
        <p:nvSpPr>
          <p:cNvPr id="45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962588" y="4371367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2020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0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8977124" y="4396548"/>
            <a:ext cx="648000" cy="18449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2022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2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5016014" y="5083592"/>
            <a:ext cx="1080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평균 강수 일수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784726" y="5138852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2021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4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136726" y="5702405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없다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 충분한 데이터가 쌓여 있다면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사용자를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(5)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15528" y="3479211"/>
            <a:ext cx="7992754" cy="272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25482" y="4217136"/>
            <a:ext cx="1332000" cy="756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추천 작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8180694" y="4879257"/>
            <a:ext cx="432000" cy="360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22473" y="5175008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C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64977" y="3718560"/>
            <a:ext cx="4762178" cy="2376000"/>
          </a:xfrm>
          <a:prstGeom prst="roundRect">
            <a:avLst>
              <a:gd name="adj" fmla="val 4320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64000">
                <a:srgbClr val="FCD1C8"/>
              </a:gs>
              <a:gs pos="83000">
                <a:srgbClr val="F6D6E4"/>
              </a:gs>
              <a:gs pos="100000">
                <a:srgbClr val="FDE4D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25425" y="4635361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33369" y="3900702"/>
            <a:ext cx="1331568" cy="900000"/>
          </a:xfrm>
          <a:prstGeom prst="roundRect">
            <a:avLst>
              <a:gd name="adj" fmla="val 9122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8" name="모서리가 둥근 직사각형 37"/>
          <p:cNvSpPr>
            <a:spLocks/>
          </p:cNvSpPr>
          <p:nvPr/>
        </p:nvSpPr>
        <p:spPr>
          <a:xfrm>
            <a:off x="3885664" y="3829044"/>
            <a:ext cx="1331568" cy="1008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49" name="모서리가 둥근 직사각형 48"/>
          <p:cNvSpPr>
            <a:spLocks/>
          </p:cNvSpPr>
          <p:nvPr/>
        </p:nvSpPr>
        <p:spPr>
          <a:xfrm>
            <a:off x="5001801" y="4963802"/>
            <a:ext cx="1331568" cy="1008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73952" y="5737802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05520" y="4492042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C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3264848" y="4176740"/>
            <a:ext cx="455120" cy="4538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758079" y="4054849"/>
            <a:ext cx="455120" cy="4538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4410317" y="5284001"/>
            <a:ext cx="455120" cy="4538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9075032" y="4721207"/>
            <a:ext cx="455120" cy="45380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948473" y="627731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이렇게 데이터를 분석하여 영상을 추천하는 프로그램을 추천 알고리즘 또는 추천 인공지능이라고 하죠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데이터를 분석한 결과로 인공지능이 동작하기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인공지능을 잘 이해하려면 데이터 분석을 잘 이해해야 한다는 것을  알 수 있어요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86400" y="4125541"/>
            <a:ext cx="3216536" cy="1898323"/>
          </a:xfrm>
          <a:prstGeom prst="roundRect">
            <a:avLst>
              <a:gd name="adj" fmla="val 4016"/>
            </a:avLst>
          </a:prstGeom>
          <a:solidFill>
            <a:srgbClr val="231F1C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9254" y="4163718"/>
            <a:ext cx="7453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추천 영상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8" y="4438963"/>
            <a:ext cx="1484499" cy="13395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948473" y="627731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학습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213304" y="1560512"/>
            <a:ext cx="4858871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데이터는 인공지능의 </a:t>
            </a:r>
            <a:r>
              <a:rPr lang="ko-KR" altLang="en-US" sz="1200" dirty="0" err="1">
                <a:latin typeface="+mn-ea"/>
              </a:rPr>
              <a:t>연료라는</a:t>
            </a:r>
            <a:r>
              <a:rPr lang="ko-KR" altLang="en-US" sz="1200" dirty="0">
                <a:latin typeface="+mn-ea"/>
              </a:rPr>
              <a:t> 말이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석유가 자동차를 움직이듯이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데이터가 인공지능을 움직인다는 의미입니다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노코드</a:t>
            </a:r>
            <a:r>
              <a:rPr lang="ko-KR" altLang="en-US" sz="1200" dirty="0">
                <a:latin typeface="+mn-ea"/>
              </a:rPr>
              <a:t> 데이터분석 수업에서는 데이터가 인공지능을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움직이는 원리를 배우게 될 것입니다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첫 번째 수업에서는 데이터를 분석하는 과정과 기초 통계 개념에 대해 살펴보도록 하겠습니다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그럼 다음 페이지로 넘어가 수업을 시작해 볼까요</a:t>
            </a:r>
            <a:r>
              <a:rPr lang="en-US" altLang="ko-KR" sz="12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082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17691</TotalTime>
  <Words>5351</Words>
  <Application>Microsoft Office PowerPoint</Application>
  <PresentationFormat>와이드스크린</PresentationFormat>
  <Paragraphs>1565</Paragraphs>
  <Slides>60</Slides>
  <Notes>38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웰컴체 Regular</vt:lpstr>
      <vt:lpstr>Arial</vt:lpstr>
      <vt:lpstr>맑은 고딕</vt:lpstr>
      <vt:lpstr>배스킨라빈스 R</vt:lpstr>
      <vt:lpstr>Lucida Sans Unicode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Joonpyo Jun</cp:lastModifiedBy>
  <cp:revision>1032</cp:revision>
  <dcterms:created xsi:type="dcterms:W3CDTF">2022-03-07T01:34:17Z</dcterms:created>
  <dcterms:modified xsi:type="dcterms:W3CDTF">2022-12-22T09:03:35Z</dcterms:modified>
</cp:coreProperties>
</file>